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s/slide47.xml" ContentType="application/vnd.openxmlformats-officedocument.presentationml.slide+xml"/>
  <Override PartName="/ppt/slides/slide56.xml" ContentType="application/vnd.openxmlformats-officedocument.presentationml.slide+xml"/>
  <Override PartName="/ppt/slides/slide58.xml" ContentType="application/vnd.openxmlformats-officedocument.presentationml.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s/slide45.xml" ContentType="application/vnd.openxmlformats-officedocument.presentationml.slide+xml"/>
  <Override PartName="/ppt/slides/slide54.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slides/slide5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49.xml" ContentType="application/vnd.openxmlformats-officedocument.presentationml.slide+xml"/>
  <Override PartName="/ppt/slides/slide59.xml" ContentType="application/vnd.openxmlformats-officedocument.presentationml.slide+xml"/>
  <Override PartName="/ppt/handoutMasters/handoutMaster1.xml" ContentType="application/vnd.openxmlformats-officedocument.presentationml.handoutMaster+xml"/>
  <Override PartName="/ppt/viewProps.xml" ContentType="application/vnd.openxmlformats-officedocument.presentationml.viewProps+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Default Extension="png" ContentType="image/png"/>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Default Extension="jpeg" ContentType="image/jpeg"/>
  <Override PartName="/ppt/slideLayouts/slideLayout3.xml" ContentType="application/vnd.openxmlformats-officedocument.presentationml.slideLayout+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62"/>
  </p:notesMasterIdLst>
  <p:handoutMasterIdLst>
    <p:handoutMasterId r:id="rId63"/>
  </p:handoutMasterIdLst>
  <p:sldIdLst>
    <p:sldId id="256" r:id="rId2"/>
    <p:sldId id="312" r:id="rId3"/>
    <p:sldId id="269" r:id="rId4"/>
    <p:sldId id="285" r:id="rId5"/>
    <p:sldId id="284" r:id="rId6"/>
    <p:sldId id="260" r:id="rId7"/>
    <p:sldId id="300" r:id="rId8"/>
    <p:sldId id="261" r:id="rId9"/>
    <p:sldId id="262" r:id="rId10"/>
    <p:sldId id="263" r:id="rId11"/>
    <p:sldId id="277" r:id="rId12"/>
    <p:sldId id="283" r:id="rId13"/>
    <p:sldId id="278" r:id="rId14"/>
    <p:sldId id="302" r:id="rId15"/>
    <p:sldId id="279" r:id="rId16"/>
    <p:sldId id="280" r:id="rId17"/>
    <p:sldId id="281" r:id="rId18"/>
    <p:sldId id="282" r:id="rId19"/>
    <p:sldId id="309" r:id="rId20"/>
    <p:sldId id="310" r:id="rId21"/>
    <p:sldId id="311" r:id="rId22"/>
    <p:sldId id="303" r:id="rId23"/>
    <p:sldId id="304" r:id="rId24"/>
    <p:sldId id="306" r:id="rId25"/>
    <p:sldId id="307" r:id="rId26"/>
    <p:sldId id="308" r:id="rId27"/>
    <p:sldId id="305" r:id="rId28"/>
    <p:sldId id="301" r:id="rId29"/>
    <p:sldId id="270" r:id="rId30"/>
    <p:sldId id="271" r:id="rId31"/>
    <p:sldId id="264" r:id="rId32"/>
    <p:sldId id="265" r:id="rId33"/>
    <p:sldId id="292" r:id="rId34"/>
    <p:sldId id="294" r:id="rId35"/>
    <p:sldId id="293" r:id="rId36"/>
    <p:sldId id="288" r:id="rId37"/>
    <p:sldId id="286" r:id="rId38"/>
    <p:sldId id="287" r:id="rId39"/>
    <p:sldId id="289" r:id="rId40"/>
    <p:sldId id="291" r:id="rId41"/>
    <p:sldId id="290" r:id="rId42"/>
    <p:sldId id="295" r:id="rId43"/>
    <p:sldId id="266" r:id="rId44"/>
    <p:sldId id="267" r:id="rId45"/>
    <p:sldId id="298" r:id="rId46"/>
    <p:sldId id="296" r:id="rId47"/>
    <p:sldId id="299" r:id="rId48"/>
    <p:sldId id="297" r:id="rId49"/>
    <p:sldId id="314" r:id="rId50"/>
    <p:sldId id="315" r:id="rId51"/>
    <p:sldId id="316" r:id="rId52"/>
    <p:sldId id="317" r:id="rId53"/>
    <p:sldId id="268" r:id="rId54"/>
    <p:sldId id="272" r:id="rId55"/>
    <p:sldId id="274" r:id="rId56"/>
    <p:sldId id="273" r:id="rId57"/>
    <p:sldId id="275" r:id="rId58"/>
    <p:sldId id="276" r:id="rId59"/>
    <p:sldId id="313" r:id="rId60"/>
    <p:sldId id="318" r:id="rId61"/>
  </p:sldIdLst>
  <p:sldSz cx="7315200" cy="5486400" type="B5JIS"/>
  <p:notesSz cx="6858000" cy="9144000"/>
  <p:defaultTextStyle>
    <a:defPPr>
      <a:defRPr lang="en-US"/>
    </a:defPPr>
    <a:lvl1pPr marL="0" algn="l" defTabSz="775777" rtl="0" eaLnBrk="1" latinLnBrk="0" hangingPunct="1">
      <a:defRPr sz="1500" kern="1200">
        <a:solidFill>
          <a:schemeClr val="tx1"/>
        </a:solidFill>
        <a:latin typeface="+mn-lt"/>
        <a:ea typeface="+mn-ea"/>
        <a:cs typeface="+mn-cs"/>
      </a:defRPr>
    </a:lvl1pPr>
    <a:lvl2pPr marL="387888" algn="l" defTabSz="775777" rtl="0" eaLnBrk="1" latinLnBrk="0" hangingPunct="1">
      <a:defRPr sz="1500" kern="1200">
        <a:solidFill>
          <a:schemeClr val="tx1"/>
        </a:solidFill>
        <a:latin typeface="+mn-lt"/>
        <a:ea typeface="+mn-ea"/>
        <a:cs typeface="+mn-cs"/>
      </a:defRPr>
    </a:lvl2pPr>
    <a:lvl3pPr marL="775777" algn="l" defTabSz="775777" rtl="0" eaLnBrk="1" latinLnBrk="0" hangingPunct="1">
      <a:defRPr sz="1500" kern="1200">
        <a:solidFill>
          <a:schemeClr val="tx1"/>
        </a:solidFill>
        <a:latin typeface="+mn-lt"/>
        <a:ea typeface="+mn-ea"/>
        <a:cs typeface="+mn-cs"/>
      </a:defRPr>
    </a:lvl3pPr>
    <a:lvl4pPr marL="1163665" algn="l" defTabSz="775777" rtl="0" eaLnBrk="1" latinLnBrk="0" hangingPunct="1">
      <a:defRPr sz="1500" kern="1200">
        <a:solidFill>
          <a:schemeClr val="tx1"/>
        </a:solidFill>
        <a:latin typeface="+mn-lt"/>
        <a:ea typeface="+mn-ea"/>
        <a:cs typeface="+mn-cs"/>
      </a:defRPr>
    </a:lvl4pPr>
    <a:lvl5pPr marL="1551554" algn="l" defTabSz="775777" rtl="0" eaLnBrk="1" latinLnBrk="0" hangingPunct="1">
      <a:defRPr sz="1500" kern="1200">
        <a:solidFill>
          <a:schemeClr val="tx1"/>
        </a:solidFill>
        <a:latin typeface="+mn-lt"/>
        <a:ea typeface="+mn-ea"/>
        <a:cs typeface="+mn-cs"/>
      </a:defRPr>
    </a:lvl5pPr>
    <a:lvl6pPr marL="1939442" algn="l" defTabSz="775777" rtl="0" eaLnBrk="1" latinLnBrk="0" hangingPunct="1">
      <a:defRPr sz="1500" kern="1200">
        <a:solidFill>
          <a:schemeClr val="tx1"/>
        </a:solidFill>
        <a:latin typeface="+mn-lt"/>
        <a:ea typeface="+mn-ea"/>
        <a:cs typeface="+mn-cs"/>
      </a:defRPr>
    </a:lvl6pPr>
    <a:lvl7pPr marL="2327331" algn="l" defTabSz="775777" rtl="0" eaLnBrk="1" latinLnBrk="0" hangingPunct="1">
      <a:defRPr sz="1500" kern="1200">
        <a:solidFill>
          <a:schemeClr val="tx1"/>
        </a:solidFill>
        <a:latin typeface="+mn-lt"/>
        <a:ea typeface="+mn-ea"/>
        <a:cs typeface="+mn-cs"/>
      </a:defRPr>
    </a:lvl7pPr>
    <a:lvl8pPr marL="2715219" algn="l" defTabSz="775777" rtl="0" eaLnBrk="1" latinLnBrk="0" hangingPunct="1">
      <a:defRPr sz="1500" kern="1200">
        <a:solidFill>
          <a:schemeClr val="tx1"/>
        </a:solidFill>
        <a:latin typeface="+mn-lt"/>
        <a:ea typeface="+mn-ea"/>
        <a:cs typeface="+mn-cs"/>
      </a:defRPr>
    </a:lvl8pPr>
    <a:lvl9pPr marL="3103108" algn="l" defTabSz="775777" rtl="0" eaLnBrk="1" latinLnBrk="0" hangingPunct="1">
      <a:defRPr sz="15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837" autoAdjust="0"/>
    <p:restoredTop sz="94059" autoAdjust="0"/>
  </p:normalViewPr>
  <p:slideViewPr>
    <p:cSldViewPr>
      <p:cViewPr varScale="1">
        <p:scale>
          <a:sx n="99" d="100"/>
          <a:sy n="99" d="100"/>
        </p:scale>
        <p:origin x="-1824" y="-77"/>
      </p:cViewPr>
      <p:guideLst>
        <p:guide orient="horz" pos="1728"/>
        <p:guide pos="2304"/>
      </p:guideLst>
    </p:cSldViewPr>
  </p:slideViewPr>
  <p:outlineViewPr>
    <p:cViewPr>
      <p:scale>
        <a:sx n="33" d="100"/>
        <a:sy n="33" d="100"/>
      </p:scale>
      <p:origin x="0" y="0"/>
    </p:cViewPr>
  </p:outlineViewPr>
  <p:notesTextViewPr>
    <p:cViewPr>
      <p:scale>
        <a:sx n="100" d="100"/>
        <a:sy n="100" d="100"/>
      </p:scale>
      <p:origin x="0" y="0"/>
    </p:cViewPr>
  </p:notesTextViewPr>
  <p:notesViewPr>
    <p:cSldViewPr>
      <p:cViewPr varScale="1">
        <p:scale>
          <a:sx n="92" d="100"/>
          <a:sy n="92" d="100"/>
        </p:scale>
        <p:origin x="-3780" y="-102"/>
      </p:cViewPr>
      <p:guideLst>
        <p:guide orient="horz" pos="2880"/>
        <p:guide pos="2160"/>
      </p:guideLst>
    </p:cSldViewPr>
  </p:notes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handoutMaster" Target="handoutMasters/handout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FE313F3-4922-4CF2-97C6-7529967DD271}" type="datetimeFigureOut">
              <a:rPr lang="en-US" smtClean="0"/>
              <a:pPr/>
              <a:t>3/21/2017</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4309D844-0871-42AB-B0EF-448E889ECE90}" type="slidenum">
              <a:rPr lang="en-US" smtClean="0"/>
              <a:pPr/>
              <a:t>‹#›</a:t>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E7DF83E-7AE8-48A3-9786-3CD05B9A9A87}" type="datetimeFigureOut">
              <a:rPr lang="en-US" smtClean="0"/>
              <a:pPr/>
              <a:t>3/21/2017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AC18CF9-6457-42BA-BD7B-01376070CA88}"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775777" rtl="0" eaLnBrk="1" latinLnBrk="0" hangingPunct="1">
      <a:defRPr sz="1000" kern="1200">
        <a:solidFill>
          <a:schemeClr val="tx1"/>
        </a:solidFill>
        <a:latin typeface="+mn-lt"/>
        <a:ea typeface="+mn-ea"/>
        <a:cs typeface="+mn-cs"/>
      </a:defRPr>
    </a:lvl1pPr>
    <a:lvl2pPr marL="387888" algn="l" defTabSz="775777" rtl="0" eaLnBrk="1" latinLnBrk="0" hangingPunct="1">
      <a:defRPr sz="1000" kern="1200">
        <a:solidFill>
          <a:schemeClr val="tx1"/>
        </a:solidFill>
        <a:latin typeface="+mn-lt"/>
        <a:ea typeface="+mn-ea"/>
        <a:cs typeface="+mn-cs"/>
      </a:defRPr>
    </a:lvl2pPr>
    <a:lvl3pPr marL="775777" algn="l" defTabSz="775777" rtl="0" eaLnBrk="1" latinLnBrk="0" hangingPunct="1">
      <a:defRPr sz="1000" kern="1200">
        <a:solidFill>
          <a:schemeClr val="tx1"/>
        </a:solidFill>
        <a:latin typeface="+mn-lt"/>
        <a:ea typeface="+mn-ea"/>
        <a:cs typeface="+mn-cs"/>
      </a:defRPr>
    </a:lvl3pPr>
    <a:lvl4pPr marL="1163665" algn="l" defTabSz="775777" rtl="0" eaLnBrk="1" latinLnBrk="0" hangingPunct="1">
      <a:defRPr sz="1000" kern="1200">
        <a:solidFill>
          <a:schemeClr val="tx1"/>
        </a:solidFill>
        <a:latin typeface="+mn-lt"/>
        <a:ea typeface="+mn-ea"/>
        <a:cs typeface="+mn-cs"/>
      </a:defRPr>
    </a:lvl4pPr>
    <a:lvl5pPr marL="1551554" algn="l" defTabSz="775777" rtl="0" eaLnBrk="1" latinLnBrk="0" hangingPunct="1">
      <a:defRPr sz="1000" kern="1200">
        <a:solidFill>
          <a:schemeClr val="tx1"/>
        </a:solidFill>
        <a:latin typeface="+mn-lt"/>
        <a:ea typeface="+mn-ea"/>
        <a:cs typeface="+mn-cs"/>
      </a:defRPr>
    </a:lvl5pPr>
    <a:lvl6pPr marL="1939442" algn="l" defTabSz="775777" rtl="0" eaLnBrk="1" latinLnBrk="0" hangingPunct="1">
      <a:defRPr sz="1000" kern="1200">
        <a:solidFill>
          <a:schemeClr val="tx1"/>
        </a:solidFill>
        <a:latin typeface="+mn-lt"/>
        <a:ea typeface="+mn-ea"/>
        <a:cs typeface="+mn-cs"/>
      </a:defRPr>
    </a:lvl6pPr>
    <a:lvl7pPr marL="2327331" algn="l" defTabSz="775777" rtl="0" eaLnBrk="1" latinLnBrk="0" hangingPunct="1">
      <a:defRPr sz="1000" kern="1200">
        <a:solidFill>
          <a:schemeClr val="tx1"/>
        </a:solidFill>
        <a:latin typeface="+mn-lt"/>
        <a:ea typeface="+mn-ea"/>
        <a:cs typeface="+mn-cs"/>
      </a:defRPr>
    </a:lvl7pPr>
    <a:lvl8pPr marL="2715219" algn="l" defTabSz="775777" rtl="0" eaLnBrk="1" latinLnBrk="0" hangingPunct="1">
      <a:defRPr sz="1000" kern="1200">
        <a:solidFill>
          <a:schemeClr val="tx1"/>
        </a:solidFill>
        <a:latin typeface="+mn-lt"/>
        <a:ea typeface="+mn-ea"/>
        <a:cs typeface="+mn-cs"/>
      </a:defRPr>
    </a:lvl8pPr>
    <a:lvl9pPr marL="3103108" algn="l" defTabSz="775777" rtl="0" eaLnBrk="1" latinLnBrk="0" hangingPunct="1">
      <a:defRPr sz="10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AC18CF9-6457-42BA-BD7B-01376070CA88}" type="slidenum">
              <a:rPr lang="en-US" smtClean="0"/>
              <a:pPr/>
              <a:t>8</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975360" y="3108960"/>
            <a:ext cx="5486400" cy="792480"/>
          </a:xfrm>
        </p:spPr>
        <p:txBody>
          <a:bodyPr anchor="t" anchorCtr="0"/>
          <a:lstStyle>
            <a:lvl1pPr algn="r">
              <a:defRPr sz="2700">
                <a:solidFill>
                  <a:schemeClr val="tx1"/>
                </a:solidFill>
              </a:defRPr>
            </a:lvl1pPr>
          </a:lstStyle>
          <a:p>
            <a:r>
              <a:rPr kumimoji="0" lang="en-US" smtClean="0"/>
              <a:t>Click to edit Master title style</a:t>
            </a:r>
            <a:endParaRPr kumimoji="0" lang="en-US"/>
          </a:p>
        </p:txBody>
      </p:sp>
      <p:sp>
        <p:nvSpPr>
          <p:cNvPr id="9" name="Subtitle 8"/>
          <p:cNvSpPr>
            <a:spLocks noGrp="1"/>
          </p:cNvSpPr>
          <p:nvPr>
            <p:ph type="subTitle" idx="1"/>
          </p:nvPr>
        </p:nvSpPr>
        <p:spPr>
          <a:xfrm>
            <a:off x="975360" y="4099560"/>
            <a:ext cx="5486400" cy="426720"/>
          </a:xfrm>
        </p:spPr>
        <p:txBody>
          <a:bodyPr/>
          <a:lstStyle>
            <a:lvl1pPr marL="0" indent="0" algn="r">
              <a:buNone/>
              <a:defRPr sz="1700">
                <a:solidFill>
                  <a:schemeClr val="tx2"/>
                </a:solidFill>
                <a:latin typeface="+mj-lt"/>
                <a:ea typeface="+mj-ea"/>
                <a:cs typeface="+mj-cs"/>
              </a:defRPr>
            </a:lvl1pPr>
            <a:lvl2pPr marL="387888" indent="0" algn="ctr">
              <a:buNone/>
            </a:lvl2pPr>
            <a:lvl3pPr marL="775777" indent="0" algn="ctr">
              <a:buNone/>
            </a:lvl3pPr>
            <a:lvl4pPr marL="1163665" indent="0" algn="ctr">
              <a:buNone/>
            </a:lvl4pPr>
            <a:lvl5pPr marL="1551554" indent="0" algn="ctr">
              <a:buNone/>
            </a:lvl5pPr>
            <a:lvl6pPr marL="1939442" indent="0" algn="ctr">
              <a:buNone/>
            </a:lvl6pPr>
            <a:lvl7pPr marL="2327331" indent="0" algn="ctr">
              <a:buNone/>
            </a:lvl7pPr>
            <a:lvl8pPr marL="2715219" indent="0" algn="ctr">
              <a:buNone/>
            </a:lvl8pPr>
            <a:lvl9pPr marL="3103108" indent="0" algn="ctr">
              <a:buNone/>
            </a:lvl9pPr>
          </a:lstStyle>
          <a:p>
            <a:r>
              <a:rPr kumimoji="0" lang="en-US" smtClean="0"/>
              <a:t>Click to edit Master subtitle style</a:t>
            </a:r>
            <a:endParaRPr kumimoji="0" lang="en-US"/>
          </a:p>
        </p:txBody>
      </p:sp>
      <p:sp>
        <p:nvSpPr>
          <p:cNvPr id="28" name="Date Placeholder 27"/>
          <p:cNvSpPr>
            <a:spLocks noGrp="1"/>
          </p:cNvSpPr>
          <p:nvPr>
            <p:ph type="dt" sz="half" idx="10"/>
          </p:nvPr>
        </p:nvSpPr>
        <p:spPr>
          <a:xfrm>
            <a:off x="5120640" y="5084064"/>
            <a:ext cx="1828800" cy="292608"/>
          </a:xfrm>
          <a:prstGeom prst="rect">
            <a:avLst/>
          </a:prstGeom>
        </p:spPr>
        <p:txBody>
          <a:bodyPr/>
          <a:lstStyle>
            <a:lvl1pPr>
              <a:defRPr sz="1200"/>
            </a:lvl1pPr>
          </a:lstStyle>
          <a:p>
            <a:fld id="{1D8BD707-D9CF-40AE-B4C6-C98DA3205C09}" type="datetimeFigureOut">
              <a:rPr lang="en-US" smtClean="0"/>
              <a:pPr/>
              <a:t>3/21/2017</a:t>
            </a:fld>
            <a:endParaRPr lang="en-US"/>
          </a:p>
        </p:txBody>
      </p:sp>
      <p:sp>
        <p:nvSpPr>
          <p:cNvPr id="17" name="Footer Placeholder 16"/>
          <p:cNvSpPr>
            <a:spLocks noGrp="1"/>
          </p:cNvSpPr>
          <p:nvPr>
            <p:ph type="ftr" sz="quarter" idx="11"/>
          </p:nvPr>
        </p:nvSpPr>
        <p:spPr>
          <a:xfrm>
            <a:off x="2318918" y="5084064"/>
            <a:ext cx="2779776" cy="292608"/>
          </a:xfrm>
          <a:prstGeom prst="rect">
            <a:avLst/>
          </a:prstGeom>
        </p:spPr>
        <p:txBody>
          <a:bodyPr lIns="77578" tIns="38789" rIns="77578" bIns="38789"/>
          <a:lstStyle/>
          <a:p>
            <a:endParaRPr lang="en-US"/>
          </a:p>
        </p:txBody>
      </p:sp>
      <p:sp>
        <p:nvSpPr>
          <p:cNvPr id="29" name="Slide Number Placeholder 28"/>
          <p:cNvSpPr>
            <a:spLocks noGrp="1"/>
          </p:cNvSpPr>
          <p:nvPr>
            <p:ph type="sldNum" sz="quarter" idx="12"/>
          </p:nvPr>
        </p:nvSpPr>
        <p:spPr>
          <a:xfrm>
            <a:off x="972922" y="5084064"/>
            <a:ext cx="975360" cy="292608"/>
          </a:xfrm>
          <a:prstGeom prst="rect">
            <a:avLst/>
          </a:prstGeom>
        </p:spPr>
        <p:txBody>
          <a:bodyPr lIns="77578" tIns="38789" rIns="77578" bIns="38789"/>
          <a:lstStyle/>
          <a:p>
            <a:fld id="{B6F15528-21DE-4FAA-801E-634DDDAF4B2B}" type="slidenum">
              <a:rPr lang="en-US" smtClean="0"/>
              <a:pPr/>
              <a:t>‹#›</a:t>
            </a:fld>
            <a:endParaRPr lang="en-US"/>
          </a:p>
        </p:txBody>
      </p:sp>
      <p:sp>
        <p:nvSpPr>
          <p:cNvPr id="21" name="Rectangle 20"/>
          <p:cNvSpPr/>
          <p:nvPr/>
        </p:nvSpPr>
        <p:spPr>
          <a:xfrm>
            <a:off x="723900" y="2918460"/>
            <a:ext cx="5852160" cy="1024128"/>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lIns="77578" tIns="38789" rIns="77578" bIns="38789" anchor="ctr"/>
          <a:lstStyle/>
          <a:p>
            <a:pPr algn="ctr" eaLnBrk="1" latinLnBrk="0" hangingPunct="1"/>
            <a:endParaRPr kumimoji="0" lang="en-US"/>
          </a:p>
        </p:txBody>
      </p:sp>
      <p:sp>
        <p:nvSpPr>
          <p:cNvPr id="33" name="Rectangle 32"/>
          <p:cNvSpPr/>
          <p:nvPr/>
        </p:nvSpPr>
        <p:spPr>
          <a:xfrm>
            <a:off x="731520" y="4038600"/>
            <a:ext cx="5852160" cy="54864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lIns="77578" tIns="38789" rIns="77578" bIns="38789" anchor="ctr"/>
          <a:lstStyle/>
          <a:p>
            <a:pPr algn="ctr" eaLnBrk="1" latinLnBrk="0" hangingPunct="1"/>
            <a:endParaRPr kumimoji="0" lang="en-US"/>
          </a:p>
        </p:txBody>
      </p:sp>
      <p:sp>
        <p:nvSpPr>
          <p:cNvPr id="22" name="Rectangle 21"/>
          <p:cNvSpPr/>
          <p:nvPr/>
        </p:nvSpPr>
        <p:spPr>
          <a:xfrm>
            <a:off x="723900" y="2918460"/>
            <a:ext cx="182880" cy="1024128"/>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lIns="77578" tIns="38789" rIns="77578" bIns="38789" anchor="ctr"/>
          <a:lstStyle/>
          <a:p>
            <a:pPr algn="ctr" eaLnBrk="1" latinLnBrk="0" hangingPunct="1"/>
            <a:endParaRPr kumimoji="0" lang="en-US"/>
          </a:p>
        </p:txBody>
      </p:sp>
      <p:sp>
        <p:nvSpPr>
          <p:cNvPr id="32" name="Rectangle 31"/>
          <p:cNvSpPr/>
          <p:nvPr/>
        </p:nvSpPr>
        <p:spPr>
          <a:xfrm>
            <a:off x="731520" y="4038600"/>
            <a:ext cx="182880" cy="54864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lIns="77578" tIns="38789" rIns="77578" bIns="38789" anchor="ctr"/>
          <a:lstStyle/>
          <a:p>
            <a:pPr algn="ctr" eaLnBrk="1" latinLnBrk="0" hangingPunct="1"/>
            <a:endParaRPr kumimoji="0"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8" name="Content Placeholder 7"/>
          <p:cNvSpPr>
            <a:spLocks noGrp="1"/>
          </p:cNvSpPr>
          <p:nvPr>
            <p:ph sz="quarter" idx="1"/>
          </p:nvPr>
        </p:nvSpPr>
        <p:spPr>
          <a:xfrm>
            <a:off x="365760" y="975360"/>
            <a:ext cx="6583680" cy="3474720"/>
          </a:xfrm>
        </p:spPr>
        <p:txBody>
          <a:bodyPr/>
          <a:lstStyle>
            <a:lvl1pPr>
              <a:defRPr sz="1000">
                <a:latin typeface="Microsoft YaHei" pitchFamily="34" charset="-122"/>
                <a:ea typeface="Microsoft YaHei" pitchFamily="34" charset="-122"/>
              </a:defRPr>
            </a:lvl1pPr>
            <a:lvl2pPr>
              <a:defRPr sz="800">
                <a:latin typeface="Microsoft YaHei" pitchFamily="34" charset="-122"/>
                <a:ea typeface="Microsoft YaHei" pitchFamily="34" charset="-122"/>
              </a:defRPr>
            </a:lvl2pPr>
            <a:lvl3pPr>
              <a:buFont typeface="Wingdings" pitchFamily="2" charset="2"/>
              <a:buChar char="§"/>
              <a:defRPr sz="800">
                <a:latin typeface="Microsoft YaHei" pitchFamily="34" charset="-122"/>
                <a:ea typeface="Microsoft YaHei" pitchFamily="34" charset="-122"/>
              </a:defRPr>
            </a:lvl3pPr>
            <a:lvl4pPr>
              <a:defRPr>
                <a:latin typeface="Microsoft YaHei" pitchFamily="34" charset="-122"/>
                <a:ea typeface="Microsoft YaHei" pitchFamily="34" charset="-122"/>
              </a:defRPr>
            </a:lvl4pPr>
            <a:lvl5pPr>
              <a:defRPr>
                <a:latin typeface="Microsoft YaHei" pitchFamily="34" charset="-122"/>
                <a:ea typeface="Microsoft YaHei" pitchFamily="34" charset="-122"/>
              </a:defRPr>
            </a:lvl5pPr>
          </a:lstStyle>
          <a:p>
            <a:pPr lvl="0" eaLnBrk="1" latinLnBrk="0" hangingPunct="1"/>
            <a:r>
              <a:rPr lang="en-US" dirty="0" smtClean="0"/>
              <a:t>Click to edit Master text styles</a:t>
            </a:r>
          </a:p>
          <a:p>
            <a:pPr lvl="1" eaLnBrk="1" latinLnBrk="0" hangingPunct="1"/>
            <a:r>
              <a:rPr lang="en-US" dirty="0" smtClean="0"/>
              <a:t>Second level</a:t>
            </a:r>
          </a:p>
          <a:p>
            <a:pPr lvl="2" eaLnBrk="1" latinLnBrk="0" hangingPunct="1"/>
            <a:endParaRPr lang="en-US" dirty="0" smtClean="0"/>
          </a:p>
        </p:txBody>
      </p:sp>
      <p:sp>
        <p:nvSpPr>
          <p:cNvPr id="10" name="Title 9"/>
          <p:cNvSpPr>
            <a:spLocks noGrp="1"/>
          </p:cNvSpPr>
          <p:nvPr>
            <p:ph type="title"/>
          </p:nvPr>
        </p:nvSpPr>
        <p:spPr/>
        <p:txBody>
          <a:bodyPr/>
          <a:lstStyle/>
          <a:p>
            <a:r>
              <a:rPr lang="en-US" smtClean="0"/>
              <a:t>Click to edit Master title style</a:t>
            </a:r>
            <a:endParaRPr lang="en-US"/>
          </a:p>
        </p:txBody>
      </p:sp>
      <p:sp>
        <p:nvSpPr>
          <p:cNvPr id="19" name="Content Placeholder 18"/>
          <p:cNvSpPr>
            <a:spLocks noGrp="1"/>
          </p:cNvSpPr>
          <p:nvPr>
            <p:ph sz="quarter" idx="10" hasCustomPrompt="1"/>
          </p:nvPr>
        </p:nvSpPr>
        <p:spPr>
          <a:xfrm>
            <a:off x="381000" y="4648200"/>
            <a:ext cx="6553200" cy="762000"/>
          </a:xfrm>
        </p:spPr>
        <p:txBody>
          <a:bodyPr>
            <a:normAutofit/>
          </a:bodyPr>
          <a:lstStyle>
            <a:lvl1pPr>
              <a:buNone/>
              <a:defRPr sz="600"/>
            </a:lvl1pPr>
            <a:lvl2pPr>
              <a:defRPr kumimoji="0" lang="en-US" sz="800" kern="1200" dirty="0">
                <a:solidFill>
                  <a:schemeClr val="tx2"/>
                </a:solidFill>
                <a:latin typeface="Microsoft YaHei" pitchFamily="34" charset="-122"/>
                <a:ea typeface="Microsoft YaHei" pitchFamily="34" charset="-122"/>
                <a:cs typeface="+mn-cs"/>
              </a:defRPr>
            </a:lvl2pPr>
            <a:lvl3pPr marL="0" indent="0">
              <a:defRPr/>
            </a:lvl3pPr>
            <a:lvl4pPr>
              <a:buNone/>
              <a:defRPr/>
            </a:lvl4pPr>
            <a:lvl5pPr marL="0" indent="0">
              <a:defRPr/>
            </a:lvl5pPr>
          </a:lstStyle>
          <a:p>
            <a:pPr marL="232733" lvl="0" indent="-232733" algn="l" rtl="0" eaLnBrk="1" latinLnBrk="0" hangingPunct="1">
              <a:spcBef>
                <a:spcPts val="424"/>
              </a:spcBef>
              <a:buClr>
                <a:schemeClr val="accent2"/>
              </a:buClr>
              <a:buSzPct val="76000"/>
              <a:buFont typeface="Wingdings 3"/>
              <a:buChar char=""/>
            </a:pPr>
            <a:r>
              <a:rPr lang="en-US" dirty="0" smtClean="0"/>
              <a:t>Fifth level</a:t>
            </a:r>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65760" y="182880"/>
            <a:ext cx="6583680" cy="731520"/>
          </a:xfrm>
        </p:spPr>
        <p:txBody>
          <a:bodyPr/>
          <a:lstStyle/>
          <a:p>
            <a:r>
              <a:rPr kumimoji="0" lang="en-US" smtClean="0"/>
              <a:t>Click to edit Master title style</a:t>
            </a:r>
            <a:endParaRPr kumimoji="0" lang="en-US"/>
          </a:p>
        </p:txBody>
      </p:sp>
      <p:sp>
        <p:nvSpPr>
          <p:cNvPr id="5" name="Date Placeholder 4"/>
          <p:cNvSpPr>
            <a:spLocks noGrp="1"/>
          </p:cNvSpPr>
          <p:nvPr>
            <p:ph type="dt" sz="half" idx="10"/>
          </p:nvPr>
        </p:nvSpPr>
        <p:spPr>
          <a:xfrm>
            <a:off x="338667" y="4572000"/>
            <a:ext cx="6705600" cy="805688"/>
          </a:xfrm>
          <a:prstGeom prst="rect">
            <a:avLst/>
          </a:prstGeom>
        </p:spPr>
        <p:txBody>
          <a:bodyPr/>
          <a:lstStyle>
            <a:lvl1pPr>
              <a:defRPr sz="800"/>
            </a:lvl1pPr>
          </a:lstStyle>
          <a:p>
            <a:fld id="{1D8BD707-D9CF-40AE-B4C6-C98DA3205C09}" type="datetimeFigureOut">
              <a:rPr lang="en-US" smtClean="0"/>
              <a:pPr/>
              <a:t>3/21/2017</a:t>
            </a:fld>
            <a:endParaRPr lang="en-US" dirty="0"/>
          </a:p>
        </p:txBody>
      </p:sp>
      <p:sp>
        <p:nvSpPr>
          <p:cNvPr id="9" name="Content Placeholder 8"/>
          <p:cNvSpPr>
            <a:spLocks noGrp="1"/>
          </p:cNvSpPr>
          <p:nvPr>
            <p:ph sz="quarter" idx="1"/>
          </p:nvPr>
        </p:nvSpPr>
        <p:spPr>
          <a:xfrm>
            <a:off x="365761" y="975360"/>
            <a:ext cx="3233318" cy="352044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1" name="Content Placeholder 10"/>
          <p:cNvSpPr>
            <a:spLocks noGrp="1"/>
          </p:cNvSpPr>
          <p:nvPr>
            <p:ph sz="quarter" idx="2"/>
          </p:nvPr>
        </p:nvSpPr>
        <p:spPr>
          <a:xfrm>
            <a:off x="3705759" y="972922"/>
            <a:ext cx="3233318" cy="3522878"/>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59680" y="243840"/>
            <a:ext cx="2011680" cy="670560"/>
          </a:xfrm>
        </p:spPr>
        <p:txBody>
          <a:bodyPr anchor="b" anchorCtr="0">
            <a:noAutofit/>
          </a:bodyPr>
          <a:lstStyle>
            <a:lvl1pPr algn="l">
              <a:buNone/>
              <a:defRPr sz="1700" b="1">
                <a:solidFill>
                  <a:schemeClr val="tx2"/>
                </a:solidFill>
                <a:latin typeface="+mn-lt"/>
                <a:ea typeface="+mn-ea"/>
                <a:cs typeface="+mn-cs"/>
              </a:defRPr>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5059680" y="975361"/>
            <a:ext cx="2011680" cy="3596639"/>
          </a:xfrm>
        </p:spPr>
        <p:txBody>
          <a:bodyPr/>
          <a:lstStyle>
            <a:lvl1pPr marL="0" indent="0">
              <a:lnSpc>
                <a:spcPts val="1866"/>
              </a:lnSpc>
              <a:spcAft>
                <a:spcPts val="848"/>
              </a:spcAft>
              <a:buNone/>
              <a:defRPr sz="1400">
                <a:solidFill>
                  <a:schemeClr val="tx2"/>
                </a:solidFill>
              </a:defRPr>
            </a:lvl1pPr>
            <a:lvl2pPr>
              <a:buNone/>
              <a:defRPr sz="1000"/>
            </a:lvl2pPr>
            <a:lvl3pPr>
              <a:buNone/>
              <a:defRPr sz="800"/>
            </a:lvl3pPr>
            <a:lvl4pPr>
              <a:buNone/>
              <a:defRPr sz="800"/>
            </a:lvl4pPr>
            <a:lvl5pPr>
              <a:buNone/>
              <a:defRPr sz="8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a:xfrm>
            <a:off x="338667" y="4572000"/>
            <a:ext cx="6705600" cy="805688"/>
          </a:xfrm>
          <a:prstGeom prst="rect">
            <a:avLst/>
          </a:prstGeom>
        </p:spPr>
        <p:txBody>
          <a:bodyPr/>
          <a:lstStyle>
            <a:lvl1pPr>
              <a:defRPr sz="800"/>
            </a:lvl1pPr>
          </a:lstStyle>
          <a:p>
            <a:fld id="{1D8BD707-D9CF-40AE-B4C6-C98DA3205C09}" type="datetimeFigureOut">
              <a:rPr lang="en-US" smtClean="0"/>
              <a:pPr/>
              <a:t>3/21/2017</a:t>
            </a:fld>
            <a:endParaRPr lang="en-US" dirty="0"/>
          </a:p>
        </p:txBody>
      </p:sp>
      <p:sp>
        <p:nvSpPr>
          <p:cNvPr id="8" name="Straight Connector 7"/>
          <p:cNvSpPr>
            <a:spLocks noChangeShapeType="1"/>
          </p:cNvSpPr>
          <p:nvPr/>
        </p:nvSpPr>
        <p:spPr bwMode="auto">
          <a:xfrm>
            <a:off x="381000" y="4572000"/>
            <a:ext cx="658368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77578" tIns="38789" rIns="77578" bIns="38789" anchor="t" compatLnSpc="1"/>
          <a:lstStyle/>
          <a:p>
            <a:endParaRPr kumimoji="0" lang="en-US"/>
          </a:p>
        </p:txBody>
      </p:sp>
      <p:sp>
        <p:nvSpPr>
          <p:cNvPr id="10" name="Straight Connector 9"/>
          <p:cNvSpPr>
            <a:spLocks noChangeShapeType="1"/>
          </p:cNvSpPr>
          <p:nvPr/>
        </p:nvSpPr>
        <p:spPr bwMode="auto">
          <a:xfrm rot="5400000" flipV="1">
            <a:off x="2784448" y="2403448"/>
            <a:ext cx="4326636" cy="10468"/>
          </a:xfrm>
          <a:prstGeom prst="line">
            <a:avLst/>
          </a:prstGeom>
          <a:noFill/>
          <a:ln w="9525" cap="flat" cmpd="sng" algn="ctr">
            <a:solidFill>
              <a:schemeClr val="accent2"/>
            </a:solidFill>
            <a:prstDash val="dash"/>
            <a:round/>
            <a:headEnd type="none" w="med" len="med"/>
            <a:tailEnd type="none" w="med" len="med"/>
          </a:ln>
          <a:effectLst/>
        </p:spPr>
        <p:txBody>
          <a:bodyPr vert="horz" wrap="square" lIns="77578" tIns="38789" rIns="77578" bIns="38789" anchor="t" compatLnSpc="1"/>
          <a:lstStyle/>
          <a:p>
            <a:endParaRPr kumimoji="0" lang="en-US" dirty="0"/>
          </a:p>
        </p:txBody>
      </p:sp>
      <p:sp>
        <p:nvSpPr>
          <p:cNvPr id="9" name="Isosceles Triangle 8"/>
          <p:cNvSpPr>
            <a:spLocks noChangeAspect="1"/>
          </p:cNvSpPr>
          <p:nvPr/>
        </p:nvSpPr>
        <p:spPr>
          <a:xfrm rot="5400000">
            <a:off x="200387" y="4600213"/>
            <a:ext cx="152679" cy="96252"/>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lIns="77578" tIns="38789" rIns="77578" bIns="38789" anchor="ctr"/>
          <a:lstStyle/>
          <a:p>
            <a:pPr algn="ctr" eaLnBrk="1" latinLnBrk="0" hangingPunct="1"/>
            <a:endParaRPr kumimoji="0" lang="en-US"/>
          </a:p>
        </p:txBody>
      </p:sp>
      <p:sp>
        <p:nvSpPr>
          <p:cNvPr id="12" name="Content Placeholder 11"/>
          <p:cNvSpPr>
            <a:spLocks noGrp="1"/>
          </p:cNvSpPr>
          <p:nvPr>
            <p:ph sz="quarter" idx="1"/>
          </p:nvPr>
        </p:nvSpPr>
        <p:spPr>
          <a:xfrm>
            <a:off x="243840" y="243840"/>
            <a:ext cx="4572000" cy="4328160"/>
          </a:xfrm>
        </p:spPr>
        <p:txBody>
          <a:bodyPr/>
          <a:lstStyle/>
          <a:p>
            <a:pPr lvl="0" eaLnBrk="1" latinLnBrk="0" hangingPunct="1"/>
            <a:r>
              <a:rPr lang="en-US" dirty="0" smtClean="0"/>
              <a:t>Click to edit Master text styles</a:t>
            </a:r>
          </a:p>
          <a:p>
            <a:pPr lvl="1" eaLnBrk="1" latinLnBrk="0" hangingPunct="1"/>
            <a:r>
              <a:rPr lang="en-US" dirty="0" smtClean="0"/>
              <a:t>Second level</a:t>
            </a:r>
          </a:p>
          <a:p>
            <a:pPr lvl="2" eaLnBrk="1" latinLnBrk="0" hangingPunct="1"/>
            <a:r>
              <a:rPr lang="en-US" dirty="0" smtClean="0"/>
              <a:t>Third level</a:t>
            </a:r>
          </a:p>
          <a:p>
            <a:pPr lvl="3" eaLnBrk="1" latinLnBrk="0" hangingPunct="1"/>
            <a:r>
              <a:rPr lang="en-US" dirty="0" smtClean="0"/>
              <a:t>Fourth level</a:t>
            </a:r>
          </a:p>
          <a:p>
            <a:pPr lvl="4" eaLnBrk="1" latinLnBrk="0" hangingPunct="1"/>
            <a:r>
              <a:rPr lang="en-US" dirty="0" smtClean="0"/>
              <a:t>Fifth level</a:t>
            </a:r>
            <a:endParaRPr kumimoji="0"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365760" y="121920"/>
            <a:ext cx="6583680" cy="792480"/>
          </a:xfrm>
          <a:prstGeom prst="rect">
            <a:avLst/>
          </a:prstGeom>
        </p:spPr>
        <p:txBody>
          <a:bodyPr vert="horz" lIns="77578" tIns="38789" rIns="77578" bIns="38789" anchor="b" anchorCtr="0">
            <a:normAutofit/>
          </a:bodyPr>
          <a:lstStyle/>
          <a:p>
            <a:r>
              <a:rPr kumimoji="0" lang="en-US" dirty="0" smtClean="0"/>
              <a:t>Click to edit Master title style</a:t>
            </a:r>
            <a:endParaRPr kumimoji="0" lang="en-US" dirty="0"/>
          </a:p>
        </p:txBody>
      </p:sp>
      <p:sp>
        <p:nvSpPr>
          <p:cNvPr id="13" name="Text Placeholder 12"/>
          <p:cNvSpPr>
            <a:spLocks noGrp="1"/>
          </p:cNvSpPr>
          <p:nvPr>
            <p:ph type="body" idx="1"/>
          </p:nvPr>
        </p:nvSpPr>
        <p:spPr>
          <a:xfrm>
            <a:off x="365760" y="975360"/>
            <a:ext cx="6583680" cy="3474720"/>
          </a:xfrm>
          <a:prstGeom prst="rect">
            <a:avLst/>
          </a:prstGeom>
        </p:spPr>
        <p:txBody>
          <a:bodyPr vert="horz" lIns="77578" tIns="38789" rIns="77578" bIns="38789">
            <a:normAutofit/>
          </a:bodyPr>
          <a:lstStyle/>
          <a:p>
            <a:pPr lvl="0" eaLnBrk="1" latinLnBrk="0" hangingPunct="1"/>
            <a:r>
              <a:rPr kumimoji="0" lang="en-US" dirty="0" smtClean="0"/>
              <a:t>Click to edit Master text styles</a:t>
            </a:r>
          </a:p>
          <a:p>
            <a:pPr lvl="1" eaLnBrk="1" latinLnBrk="0" hangingPunct="1"/>
            <a:r>
              <a:rPr kumimoji="0" lang="en-US" dirty="0" smtClean="0"/>
              <a:t>Second level</a:t>
            </a:r>
          </a:p>
          <a:p>
            <a:pPr lvl="2" eaLnBrk="1" latinLnBrk="0" hangingPunct="1"/>
            <a:r>
              <a:rPr kumimoji="0" lang="en-US" dirty="0" smtClean="0"/>
              <a:t>Third level</a:t>
            </a:r>
          </a:p>
          <a:p>
            <a:pPr lvl="3" eaLnBrk="1" latinLnBrk="0" hangingPunct="1"/>
            <a:r>
              <a:rPr kumimoji="0" lang="en-US" dirty="0" smtClean="0"/>
              <a:t>Fourth level</a:t>
            </a:r>
          </a:p>
          <a:p>
            <a:pPr lvl="4" eaLnBrk="1" latinLnBrk="0" hangingPunct="1"/>
            <a:r>
              <a:rPr kumimoji="0" lang="en-US" dirty="0" smtClean="0"/>
              <a:t>Fifth level</a:t>
            </a:r>
            <a:endParaRPr kumimoji="0" lang="en-US" dirty="0"/>
          </a:p>
        </p:txBody>
      </p:sp>
      <p:sp>
        <p:nvSpPr>
          <p:cNvPr id="28" name="Straight Connector 27"/>
          <p:cNvSpPr>
            <a:spLocks noChangeShapeType="1"/>
          </p:cNvSpPr>
          <p:nvPr/>
        </p:nvSpPr>
        <p:spPr bwMode="auto">
          <a:xfrm>
            <a:off x="338667" y="4511040"/>
            <a:ext cx="658368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77578" tIns="38789" rIns="77578" bIns="38789" anchor="t" compatLnSpc="1"/>
          <a:lstStyle/>
          <a:p>
            <a:endParaRPr kumimoji="0" lang="en-US"/>
          </a:p>
        </p:txBody>
      </p:sp>
      <p:sp>
        <p:nvSpPr>
          <p:cNvPr id="29" name="Straight Connector 28"/>
          <p:cNvSpPr>
            <a:spLocks noChangeShapeType="1"/>
          </p:cNvSpPr>
          <p:nvPr/>
        </p:nvSpPr>
        <p:spPr bwMode="auto">
          <a:xfrm>
            <a:off x="365760" y="914400"/>
            <a:ext cx="658368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77578" tIns="38789" rIns="77578" bIns="38789" anchor="t" compatLnSpc="1"/>
          <a:lstStyle/>
          <a:p>
            <a:endParaRPr kumimoji="0" lang="en-US"/>
          </a:p>
        </p:txBody>
      </p:sp>
    </p:spTree>
  </p:cSld>
  <p:clrMap bg1="lt1" tx1="dk1" bg2="lt2" tx2="dk2" accent1="accent1" accent2="accent2" accent3="accent3" accent4="accent4" accent5="accent5" accent6="accent6" hlink="hlink" folHlink="folHlink"/>
  <p:sldLayoutIdLst>
    <p:sldLayoutId id="2147483685" r:id="rId1"/>
    <p:sldLayoutId id="2147483686" r:id="rId2"/>
    <p:sldLayoutId id="2147483688" r:id="rId3"/>
    <p:sldLayoutId id="2147483692" r:id="rId4"/>
  </p:sldLayoutIdLst>
  <p:txStyles>
    <p:titleStyle>
      <a:lvl1pPr algn="l" rtl="0" eaLnBrk="1" latinLnBrk="0" hangingPunct="1">
        <a:spcBef>
          <a:spcPct val="0"/>
        </a:spcBef>
        <a:buNone/>
        <a:defRPr kumimoji="0" sz="2700" kern="1200">
          <a:solidFill>
            <a:schemeClr val="tx2"/>
          </a:solidFill>
          <a:latin typeface="+mj-lt"/>
          <a:ea typeface="+mj-ea"/>
          <a:cs typeface="+mj-cs"/>
        </a:defRPr>
      </a:lvl1pPr>
    </p:titleStyle>
    <p:bodyStyle>
      <a:lvl1pPr marL="232733" indent="-232733" algn="l" rtl="0" eaLnBrk="1" latinLnBrk="0" hangingPunct="1">
        <a:spcBef>
          <a:spcPts val="509"/>
        </a:spcBef>
        <a:buClr>
          <a:schemeClr val="accent1"/>
        </a:buClr>
        <a:buSzPct val="76000"/>
        <a:buFont typeface="Wingdings 3"/>
        <a:buChar char=""/>
        <a:defRPr kumimoji="0" sz="1600" kern="1200">
          <a:solidFill>
            <a:schemeClr val="tx1"/>
          </a:solidFill>
          <a:latin typeface="+mn-lt"/>
          <a:ea typeface="+mn-ea"/>
          <a:cs typeface="+mn-cs"/>
        </a:defRPr>
      </a:lvl1pPr>
      <a:lvl2pPr marL="465466" indent="-232733" algn="l" rtl="0" eaLnBrk="1" latinLnBrk="0" hangingPunct="1">
        <a:spcBef>
          <a:spcPts val="424"/>
        </a:spcBef>
        <a:buClr>
          <a:schemeClr val="accent2"/>
        </a:buClr>
        <a:buSzPct val="76000"/>
        <a:buFont typeface="Wingdings 3"/>
        <a:buChar char=""/>
        <a:defRPr kumimoji="0" sz="1400" kern="1200">
          <a:solidFill>
            <a:schemeClr val="tx2"/>
          </a:solidFill>
          <a:latin typeface="+mn-lt"/>
          <a:ea typeface="+mn-ea"/>
          <a:cs typeface="+mn-cs"/>
        </a:defRPr>
      </a:lvl2pPr>
      <a:lvl3pPr marL="698199" indent="-193944" algn="l" rtl="0" eaLnBrk="1" latinLnBrk="0" hangingPunct="1">
        <a:spcBef>
          <a:spcPts val="424"/>
        </a:spcBef>
        <a:buClr>
          <a:schemeClr val="bg1">
            <a:shade val="50000"/>
          </a:schemeClr>
        </a:buClr>
        <a:buSzPct val="76000"/>
        <a:buFont typeface="Wingdings 3"/>
        <a:buChar char=""/>
        <a:defRPr kumimoji="0" sz="1200" kern="1200">
          <a:solidFill>
            <a:schemeClr val="tx1"/>
          </a:solidFill>
          <a:latin typeface="+mn-lt"/>
          <a:ea typeface="+mn-ea"/>
          <a:cs typeface="+mn-cs"/>
        </a:defRPr>
      </a:lvl3pPr>
      <a:lvl4pPr marL="930932" indent="-193944" algn="l" rtl="0" eaLnBrk="1" latinLnBrk="0" hangingPunct="1">
        <a:spcBef>
          <a:spcPts val="339"/>
        </a:spcBef>
        <a:buClr>
          <a:schemeClr val="accent2">
            <a:shade val="75000"/>
          </a:schemeClr>
        </a:buClr>
        <a:buSzPct val="70000"/>
        <a:buFont typeface="Wingdings"/>
        <a:buChar char=""/>
        <a:defRPr kumimoji="0" sz="1000" kern="1200">
          <a:solidFill>
            <a:schemeClr val="tx1"/>
          </a:solidFill>
          <a:latin typeface="+mn-lt"/>
          <a:ea typeface="+mn-ea"/>
          <a:cs typeface="+mn-cs"/>
        </a:defRPr>
      </a:lvl4pPr>
      <a:lvl5pPr marL="1163665" indent="-193944" algn="l" rtl="0" eaLnBrk="1" latinLnBrk="0" hangingPunct="1">
        <a:spcBef>
          <a:spcPts val="255"/>
        </a:spcBef>
        <a:buClr>
          <a:schemeClr val="accent2"/>
        </a:buClr>
        <a:buSzPct val="70000"/>
        <a:buFont typeface="Wingdings"/>
        <a:buChar char=""/>
        <a:defRPr kumimoji="0" sz="800" kern="1200">
          <a:solidFill>
            <a:schemeClr val="tx1"/>
          </a:solidFill>
          <a:latin typeface="+mn-lt"/>
          <a:ea typeface="+mn-ea"/>
          <a:cs typeface="+mn-cs"/>
        </a:defRPr>
      </a:lvl5pPr>
      <a:lvl6pPr marL="1396399" indent="-155155" algn="l" rtl="0" eaLnBrk="1" latinLnBrk="0" hangingPunct="1">
        <a:spcBef>
          <a:spcPts val="255"/>
        </a:spcBef>
        <a:buClr>
          <a:srgbClr val="9FB8CD">
            <a:shade val="75000"/>
          </a:srgbClr>
        </a:buClr>
        <a:buSzPct val="75000"/>
        <a:buFont typeface="Wingdings 3"/>
        <a:buChar char=""/>
        <a:defRPr kumimoji="0" lang="en-US" sz="1400" kern="1200" smtClean="0">
          <a:solidFill>
            <a:schemeClr val="tx1"/>
          </a:solidFill>
          <a:latin typeface="+mn-lt"/>
          <a:ea typeface="+mn-ea"/>
          <a:cs typeface="+mn-cs"/>
        </a:defRPr>
      </a:lvl6pPr>
      <a:lvl7pPr marL="1551554" indent="-155155" algn="l" rtl="0" eaLnBrk="1" latinLnBrk="0" hangingPunct="1">
        <a:spcBef>
          <a:spcPts val="255"/>
        </a:spcBef>
        <a:buClr>
          <a:srgbClr val="727CA3">
            <a:shade val="75000"/>
          </a:srgbClr>
        </a:buClr>
        <a:buSzPct val="75000"/>
        <a:buFont typeface="Wingdings 3"/>
        <a:buChar char=""/>
        <a:defRPr kumimoji="0" lang="en-US" sz="1200" kern="1200" smtClean="0">
          <a:solidFill>
            <a:schemeClr val="tx1"/>
          </a:solidFill>
          <a:latin typeface="+mn-lt"/>
          <a:ea typeface="+mn-ea"/>
          <a:cs typeface="+mn-cs"/>
        </a:defRPr>
      </a:lvl7pPr>
      <a:lvl8pPr marL="1706709" indent="-155155" algn="l" rtl="0" eaLnBrk="1" latinLnBrk="0" hangingPunct="1">
        <a:spcBef>
          <a:spcPts val="255"/>
        </a:spcBef>
        <a:buClr>
          <a:prstClr val="white">
            <a:shade val="50000"/>
          </a:prstClr>
        </a:buClr>
        <a:buSzPct val="75000"/>
        <a:buFont typeface="Wingdings 3"/>
        <a:buChar char=""/>
        <a:defRPr kumimoji="0" lang="en-US" sz="1200" kern="1200" smtClean="0">
          <a:solidFill>
            <a:schemeClr val="tx1"/>
          </a:solidFill>
          <a:latin typeface="+mn-lt"/>
          <a:ea typeface="+mn-ea"/>
          <a:cs typeface="+mn-cs"/>
        </a:defRPr>
      </a:lvl8pPr>
      <a:lvl9pPr marL="1861865" indent="-155155" algn="l" rtl="0" eaLnBrk="1" latinLnBrk="0" hangingPunct="1">
        <a:spcBef>
          <a:spcPts val="255"/>
        </a:spcBef>
        <a:buClr>
          <a:srgbClr val="9FB8CD"/>
        </a:buClr>
        <a:buSzPct val="75000"/>
        <a:buFont typeface="Wingdings 3"/>
        <a:buChar char=""/>
        <a:defRPr kumimoji="0" lang="en-US" sz="10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387888" algn="l" rtl="0" eaLnBrk="1" latinLnBrk="0" hangingPunct="1">
        <a:defRPr kumimoji="0" kern="1200">
          <a:solidFill>
            <a:schemeClr val="tx1"/>
          </a:solidFill>
          <a:latin typeface="+mn-lt"/>
          <a:ea typeface="+mn-ea"/>
          <a:cs typeface="+mn-cs"/>
        </a:defRPr>
      </a:lvl2pPr>
      <a:lvl3pPr marL="775777" algn="l" rtl="0" eaLnBrk="1" latinLnBrk="0" hangingPunct="1">
        <a:defRPr kumimoji="0" kern="1200">
          <a:solidFill>
            <a:schemeClr val="tx1"/>
          </a:solidFill>
          <a:latin typeface="+mn-lt"/>
          <a:ea typeface="+mn-ea"/>
          <a:cs typeface="+mn-cs"/>
        </a:defRPr>
      </a:lvl3pPr>
      <a:lvl4pPr marL="1163665" algn="l" rtl="0" eaLnBrk="1" latinLnBrk="0" hangingPunct="1">
        <a:defRPr kumimoji="0" kern="1200">
          <a:solidFill>
            <a:schemeClr val="tx1"/>
          </a:solidFill>
          <a:latin typeface="+mn-lt"/>
          <a:ea typeface="+mn-ea"/>
          <a:cs typeface="+mn-cs"/>
        </a:defRPr>
      </a:lvl4pPr>
      <a:lvl5pPr marL="1551554" algn="l" rtl="0" eaLnBrk="1" latinLnBrk="0" hangingPunct="1">
        <a:defRPr kumimoji="0" kern="1200">
          <a:solidFill>
            <a:schemeClr val="tx1"/>
          </a:solidFill>
          <a:latin typeface="+mn-lt"/>
          <a:ea typeface="+mn-ea"/>
          <a:cs typeface="+mn-cs"/>
        </a:defRPr>
      </a:lvl5pPr>
      <a:lvl6pPr marL="1939442" algn="l" rtl="0" eaLnBrk="1" latinLnBrk="0" hangingPunct="1">
        <a:defRPr kumimoji="0" kern="1200">
          <a:solidFill>
            <a:schemeClr val="tx1"/>
          </a:solidFill>
          <a:latin typeface="+mn-lt"/>
          <a:ea typeface="+mn-ea"/>
          <a:cs typeface="+mn-cs"/>
        </a:defRPr>
      </a:lvl6pPr>
      <a:lvl7pPr marL="2327331" algn="l" rtl="0" eaLnBrk="1" latinLnBrk="0" hangingPunct="1">
        <a:defRPr kumimoji="0" kern="1200">
          <a:solidFill>
            <a:schemeClr val="tx1"/>
          </a:solidFill>
          <a:latin typeface="+mn-lt"/>
          <a:ea typeface="+mn-ea"/>
          <a:cs typeface="+mn-cs"/>
        </a:defRPr>
      </a:lvl7pPr>
      <a:lvl8pPr marL="2715219" algn="l" rtl="0" eaLnBrk="1" latinLnBrk="0" hangingPunct="1">
        <a:defRPr kumimoji="0" kern="1200">
          <a:solidFill>
            <a:schemeClr val="tx1"/>
          </a:solidFill>
          <a:latin typeface="+mn-lt"/>
          <a:ea typeface="+mn-ea"/>
          <a:cs typeface="+mn-cs"/>
        </a:defRPr>
      </a:lvl8pPr>
      <a:lvl9pPr marL="3103108"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www.jb51.net/article/86970.htm" TargetMode="External"/><Relationship Id="rId2" Type="http://schemas.openxmlformats.org/officeDocument/2006/relationships/hyperlink" Target="http://www.liaoxuefeng.com/wiki/001374738125095c955c1e6d8bb493182103fac9270762a000/001386820062641f3bcc60a4b164f8d91df476445697b9e000" TargetMode="Externa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hyperlink" Target="http://python.jobbole.com/81595/"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hyperlink" Target="http://www.programgo.com/tag/python/67357817/"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hyperlink" Target="https://segmentfault.com/a/1190000003931281"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https://zh-google-styleguide.readthedocs.io/en/latest/google-python-styleguide/contents/"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hyperlink" Target="https://segmentfault.com/a/1190000003931281" TargetMode="Externa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1.xml.rels><?xml version="1.0" encoding="UTF-8" standalone="yes"?>
<Relationships xmlns="http://schemas.openxmlformats.org/package/2006/relationships"><Relationship Id="rId2" Type="http://schemas.openxmlformats.org/officeDocument/2006/relationships/hyperlink" Target="https://segmentfault.com/a/1190000003931281"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hyperlink" Target="http://www.cnblogs.com/wuyuegb2312/archive/2013/04/09/3008320.html" TargetMode="Externa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hyperlink" Target="http://www.cnblogs.com/wuyuegb2312/archive/2013/04/09/3008320.html" TargetMode="Externa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2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hyperlink" Target="http://www.cnblogs.com/wuyuegb2312/archive/2013/04/09/3008320.html" TargetMode="Externa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2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hyperlink" Target="http://www.cnblogs.com/wuyuegb2312/archive/2013/04/09/3008320.html" TargetMode="Externa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2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hyperlink" Target="http://www.cnblogs.com/wuyuegb2312/archive/2013/04/09/3008320.html" TargetMode="Externa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hyperlink" Target="http://www.cnblogs.com/bjdxy/archive/2012/11/15/2772119.html"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hyperlink" Target="http://www.liaoxuefeng.com/wiki/001374738125095c955c1e6d8bb493182103fac9270762a000/001386819866394c3f9efcd1a454b2a8c57933e976445c0000"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3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hyperlink" Target="http://www.liaoxuefeng.com/wiki/0014316089557264a6b348958f449949df42a6d3a2e542c000/00143192823818768cd506abbc94eb5916192364506fa5d000" TargetMode="External"/><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55.png"/></Relationships>
</file>

<file path=ppt/slides/_rels/slide33.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3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hyperlink" Target="http://www.liaoxuefeng.com/wiki/0014316089557264a6b348958f449949df42a6d3a2e542c000/001431927781401bb47ccf187b24c3b955157bb12c5882d000" TargetMode="External"/><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3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www.crifan.com/python_head_meaning_for_usr_bin_python_coding_utf-8/"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hyperlink" Target="http://blog.csdn.net/bravezhe/article/details/8588437" TargetMode="Externa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hyperlink" Target="http://pyzh.readthedocs.io/en/latest/the-python-yield-keyword-explained.html" TargetMode="External"/><Relationship Id="rId1" Type="http://schemas.openxmlformats.org/officeDocument/2006/relationships/slideLayout" Target="../slideLayouts/slideLayout2.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4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hyperlink" Target="http://blog.163.com/sky20081816@126/blog/static/1647610232010111634753167/" TargetMode="Externa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hyperlink" Target="http://blog.163.com/sky20081816@126/blog/static/1647610232010111634753167/" TargetMode="Externa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 Id="rId5" Type="http://schemas.openxmlformats.org/officeDocument/2006/relationships/image" Target="../media/image81.png"/><Relationship Id="rId4" Type="http://schemas.openxmlformats.org/officeDocument/2006/relationships/image" Target="../media/image80.png"/></Relationships>
</file>

<file path=ppt/slides/_rels/slide49.xml.rels><?xml version="1.0" encoding="UTF-8" standalone="yes"?>
<Relationships xmlns="http://schemas.openxmlformats.org/package/2006/relationships"><Relationship Id="rId2" Type="http://schemas.openxmlformats.org/officeDocument/2006/relationships/hyperlink" Target="https://www.zhihu.com/question/19801131"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blog.csdn.net/wusuopubupt/article/details/29382465" TargetMode="Externa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hyperlink" Target="http://tornado-zh.readthedocs.io/zh/latest/guide/async.html" TargetMode="External"/><Relationship Id="rId1" Type="http://schemas.openxmlformats.org/officeDocument/2006/relationships/slideLayout" Target="../slideLayouts/slideLayout2.xml"/><Relationship Id="rId4" Type="http://schemas.openxmlformats.org/officeDocument/2006/relationships/image" Target="../media/image83.png"/></Relationships>
</file>

<file path=ppt/slides/_rels/slide51.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hyperlink" Target="http://www.cnblogs.com/Alexander-Lee/archive/2010/05/28/1745895.html" TargetMode="External"/><Relationship Id="rId1" Type="http://schemas.openxmlformats.org/officeDocument/2006/relationships/slideLayout" Target="../slideLayouts/slideLayout2.xml"/><Relationship Id="rId4" Type="http://schemas.openxmlformats.org/officeDocument/2006/relationships/image" Target="../media/image85.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2.xml"/><Relationship Id="rId5" Type="http://schemas.openxmlformats.org/officeDocument/2006/relationships/image" Target="../media/image95.png"/><Relationship Id="rId4" Type="http://schemas.openxmlformats.org/officeDocument/2006/relationships/image" Target="../media/image94.png"/></Relationships>
</file>

<file path=ppt/slides/_rels/slide57.xml.rels><?xml version="1.0" encoding="UTF-8" standalone="yes"?>
<Relationships xmlns="http://schemas.openxmlformats.org/package/2006/relationships"><Relationship Id="rId2" Type="http://schemas.openxmlformats.org/officeDocument/2006/relationships/hyperlink" Target="https://docs.python.org/3/library/operator.html" TargetMode="Externa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hyperlink" Target="http://www.zhihu.com/question/30097211/answer/46785556" TargetMode="Externa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segmentfault.com/a/1190000002611411" TargetMode="Externa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blog.csdn.net/dongtingzhizi/article/details/8973569" TargetMode="Externa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hyperlink" Target="http://www.runoob.com/python/python-object.html" TargetMode="External"/><Relationship Id="rId7"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altLang="zh-CN" dirty="0" smtClean="0"/>
              <a:t>Python for </a:t>
            </a:r>
            <a:r>
              <a:rPr lang="en-US" altLang="zh-CN" dirty="0" err="1" smtClean="0"/>
              <a:t>zhc</a:t>
            </a:r>
            <a:endParaRPr lang="en-US" dirty="0"/>
          </a:p>
        </p:txBody>
      </p:sp>
      <p:sp>
        <p:nvSpPr>
          <p:cNvPr id="3" name="Subtitle 2"/>
          <p:cNvSpPr>
            <a:spLocks noGrp="1"/>
          </p:cNvSpPr>
          <p:nvPr>
            <p:ph type="subTitle" idx="1"/>
          </p:nvPr>
        </p:nvSpPr>
        <p:spPr/>
        <p:txBody>
          <a:bodyPr/>
          <a:lstStyle/>
          <a:p>
            <a:r>
              <a:rPr lang="en-US" dirty="0" err="1" smtClean="0"/>
              <a:t>Huichao</a:t>
            </a:r>
            <a:r>
              <a:rPr lang="en-US" dirty="0" smtClean="0"/>
              <a:t> Zhao</a:t>
            </a:r>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r>
              <a:rPr lang="zh-CN" altLang="en-US" b="1" dirty="0" smtClean="0"/>
              <a:t>类的私有属性</a:t>
            </a:r>
          </a:p>
          <a:p>
            <a:pPr lvl="1"/>
            <a:r>
              <a:rPr lang="en-US" altLang="zh-CN" b="1" dirty="0" smtClean="0"/>
              <a:t>__</a:t>
            </a:r>
            <a:r>
              <a:rPr lang="en-US" altLang="zh-CN" b="1" dirty="0" err="1" smtClean="0"/>
              <a:t>private_attrs</a:t>
            </a:r>
            <a:r>
              <a:rPr lang="zh-CN" altLang="en-US" dirty="0" smtClean="0"/>
              <a:t>：两个下划线开头，声明该属性为私有，不能在类地外部被使用或直接访问。在类内部的方法中使用时</a:t>
            </a:r>
            <a:r>
              <a:rPr lang="en-US" altLang="zh-CN" b="1" dirty="0" err="1" smtClean="0"/>
              <a:t>self.__private_attrs</a:t>
            </a:r>
            <a:r>
              <a:rPr lang="zh-CN" altLang="en-US" dirty="0" smtClean="0"/>
              <a:t>。</a:t>
            </a:r>
          </a:p>
          <a:p>
            <a:r>
              <a:rPr lang="zh-CN" altLang="en-US" b="1" dirty="0" smtClean="0"/>
              <a:t>类的方法</a:t>
            </a:r>
          </a:p>
          <a:p>
            <a:pPr lvl="1"/>
            <a:r>
              <a:rPr lang="zh-CN" altLang="en-US" dirty="0" smtClean="0"/>
              <a:t>在类地内部，使用</a:t>
            </a:r>
            <a:r>
              <a:rPr lang="en-US" altLang="zh-CN" dirty="0" smtClean="0"/>
              <a:t>def</a:t>
            </a:r>
            <a:r>
              <a:rPr lang="zh-CN" altLang="en-US" dirty="0" smtClean="0"/>
              <a:t>关键字可以为类定义一个方法，与一般函数定义不同，类方法必须包含参数</a:t>
            </a:r>
            <a:r>
              <a:rPr lang="en-US" altLang="zh-CN" dirty="0" smtClean="0"/>
              <a:t>self,</a:t>
            </a:r>
            <a:r>
              <a:rPr lang="zh-CN" altLang="en-US" dirty="0" smtClean="0"/>
              <a:t>且为第一个参数</a:t>
            </a:r>
          </a:p>
          <a:p>
            <a:r>
              <a:rPr lang="zh-CN" altLang="en-US" b="1" dirty="0" smtClean="0"/>
              <a:t>类的私有方法</a:t>
            </a:r>
          </a:p>
          <a:p>
            <a:pPr lvl="1"/>
            <a:r>
              <a:rPr lang="en-US" altLang="zh-CN" b="1" dirty="0" smtClean="0"/>
              <a:t>__</a:t>
            </a:r>
            <a:r>
              <a:rPr lang="en-US" altLang="zh-CN" b="1" dirty="0" err="1" smtClean="0"/>
              <a:t>private_method</a:t>
            </a:r>
            <a:r>
              <a:rPr lang="zh-CN" altLang="en-US" dirty="0" smtClean="0"/>
              <a:t>：两个下划线开头，声明该方法为私有方法，不能在类地外部调用。在类的内部调用 </a:t>
            </a:r>
            <a:r>
              <a:rPr lang="en-US" altLang="zh-CN" b="1" dirty="0" err="1" smtClean="0"/>
              <a:t>self.__private_methods</a:t>
            </a:r>
            <a:endParaRPr lang="zh-CN" altLang="en-US" dirty="0" smtClean="0"/>
          </a:p>
          <a:p>
            <a:endParaRPr lang="en-US" dirty="0"/>
          </a:p>
        </p:txBody>
      </p:sp>
      <p:sp>
        <p:nvSpPr>
          <p:cNvPr id="3" name="Title 2"/>
          <p:cNvSpPr>
            <a:spLocks noGrp="1"/>
          </p:cNvSpPr>
          <p:nvPr>
            <p:ph type="title"/>
          </p:nvPr>
        </p:nvSpPr>
        <p:spPr/>
        <p:txBody>
          <a:bodyPr/>
          <a:lstStyle/>
          <a:p>
            <a:r>
              <a:rPr lang="zh-CN" altLang="en-US" dirty="0" smtClean="0"/>
              <a:t>类的属性和方法</a:t>
            </a:r>
            <a:endParaRPr lang="en-US" dirty="0"/>
          </a:p>
        </p:txBody>
      </p:sp>
      <p:sp>
        <p:nvSpPr>
          <p:cNvPr id="4" name="Content Placeholder 3"/>
          <p:cNvSpPr>
            <a:spLocks noGrp="1"/>
          </p:cNvSpPr>
          <p:nvPr>
            <p:ph sz="quarter" idx="10"/>
          </p:nvPr>
        </p:nvSpPr>
        <p:spPr/>
        <p:txBody>
          <a:bodyPr/>
          <a:lstStyle/>
          <a:p>
            <a:endParaRPr lang="en-US"/>
          </a:p>
        </p:txBody>
      </p:sp>
      <p:pic>
        <p:nvPicPr>
          <p:cNvPr id="4098" name="Picture 2"/>
          <p:cNvPicPr>
            <a:picLocks noChangeAspect="1" noChangeArrowheads="1"/>
          </p:cNvPicPr>
          <p:nvPr/>
        </p:nvPicPr>
        <p:blipFill>
          <a:blip r:embed="rId2" cstate="print"/>
          <a:srcRect/>
          <a:stretch>
            <a:fillRect/>
          </a:stretch>
        </p:blipFill>
        <p:spPr bwMode="auto">
          <a:xfrm>
            <a:off x="381000" y="2438400"/>
            <a:ext cx="2676525" cy="248930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r>
              <a:rPr lang="zh-CN" altLang="en-US" dirty="0" smtClean="0"/>
              <a:t>解释器读到这样的修饰之后，会先解析</a:t>
            </a:r>
            <a:r>
              <a:rPr lang="en-US" altLang="zh-CN" dirty="0" smtClean="0"/>
              <a:t>@</a:t>
            </a:r>
            <a:r>
              <a:rPr lang="zh-CN" altLang="en-US" dirty="0" smtClean="0"/>
              <a:t>后的内容，直接就把</a:t>
            </a:r>
            <a:r>
              <a:rPr lang="en-US" altLang="zh-CN" dirty="0" smtClean="0"/>
              <a:t>@</a:t>
            </a:r>
            <a:r>
              <a:rPr lang="zh-CN" altLang="en-US" dirty="0" smtClean="0"/>
              <a:t>下一行的函数或者类作为</a:t>
            </a:r>
            <a:r>
              <a:rPr lang="en-US" altLang="zh-CN" dirty="0" smtClean="0"/>
              <a:t>@</a:t>
            </a:r>
            <a:r>
              <a:rPr lang="zh-CN" altLang="en-US" dirty="0" smtClean="0"/>
              <a:t>后边的函数的参数，然后将返回值赋值给下一行修饰的函数对象。</a:t>
            </a:r>
            <a:endParaRPr lang="en-US" altLang="zh-CN" dirty="0" smtClean="0"/>
          </a:p>
          <a:p>
            <a:pPr lvl="2">
              <a:buNone/>
            </a:pPr>
            <a:r>
              <a:rPr lang="en-US" dirty="0" smtClean="0">
                <a:solidFill>
                  <a:schemeClr val="tx2">
                    <a:lumMod val="60000"/>
                    <a:lumOff val="40000"/>
                  </a:schemeClr>
                </a:solidFill>
              </a:rPr>
              <a:t>def </a:t>
            </a:r>
            <a:r>
              <a:rPr lang="en-US" dirty="0" err="1" smtClean="0">
                <a:solidFill>
                  <a:schemeClr val="tx2">
                    <a:lumMod val="60000"/>
                    <a:lumOff val="40000"/>
                  </a:schemeClr>
                </a:solidFill>
              </a:rPr>
              <a:t>funA</a:t>
            </a:r>
            <a:r>
              <a:rPr lang="en-US" dirty="0" smtClean="0">
                <a:solidFill>
                  <a:schemeClr val="tx2">
                    <a:lumMod val="60000"/>
                    <a:lumOff val="40000"/>
                  </a:schemeClr>
                </a:solidFill>
              </a:rPr>
              <a:t>(a):</a:t>
            </a:r>
            <a:br>
              <a:rPr lang="en-US" dirty="0" smtClean="0">
                <a:solidFill>
                  <a:schemeClr val="tx2">
                    <a:lumMod val="60000"/>
                    <a:lumOff val="40000"/>
                  </a:schemeClr>
                </a:solidFill>
              </a:rPr>
            </a:br>
            <a:r>
              <a:rPr lang="en-US" dirty="0" smtClean="0">
                <a:solidFill>
                  <a:schemeClr val="tx2">
                    <a:lumMod val="60000"/>
                    <a:lumOff val="40000"/>
                  </a:schemeClr>
                </a:solidFill>
              </a:rPr>
              <a:t>    print '</a:t>
            </a:r>
            <a:r>
              <a:rPr lang="en-US" dirty="0" err="1" smtClean="0">
                <a:solidFill>
                  <a:schemeClr val="tx2">
                    <a:lumMod val="60000"/>
                    <a:lumOff val="40000"/>
                  </a:schemeClr>
                </a:solidFill>
              </a:rPr>
              <a:t>funA</a:t>
            </a:r>
            <a:r>
              <a:rPr lang="en-US" dirty="0" smtClean="0">
                <a:solidFill>
                  <a:schemeClr val="tx2">
                    <a:lumMod val="60000"/>
                    <a:lumOff val="40000"/>
                  </a:schemeClr>
                </a:solidFill>
              </a:rPr>
              <a:t>'</a:t>
            </a:r>
          </a:p>
          <a:p>
            <a:pPr lvl="2">
              <a:buNone/>
            </a:pPr>
            <a:r>
              <a:rPr lang="en-US" dirty="0" smtClean="0">
                <a:solidFill>
                  <a:schemeClr val="tx2">
                    <a:lumMod val="60000"/>
                    <a:lumOff val="40000"/>
                  </a:schemeClr>
                </a:solidFill>
              </a:rPr>
              <a:t>def </a:t>
            </a:r>
            <a:r>
              <a:rPr lang="en-US" dirty="0" err="1" smtClean="0">
                <a:solidFill>
                  <a:schemeClr val="tx2">
                    <a:lumMod val="60000"/>
                    <a:lumOff val="40000"/>
                  </a:schemeClr>
                </a:solidFill>
              </a:rPr>
              <a:t>funB</a:t>
            </a:r>
            <a:r>
              <a:rPr lang="en-US" dirty="0" smtClean="0">
                <a:solidFill>
                  <a:schemeClr val="tx2">
                    <a:lumMod val="60000"/>
                    <a:lumOff val="40000"/>
                  </a:schemeClr>
                </a:solidFill>
              </a:rPr>
              <a:t>(b):</a:t>
            </a:r>
            <a:br>
              <a:rPr lang="en-US" dirty="0" smtClean="0">
                <a:solidFill>
                  <a:schemeClr val="tx2">
                    <a:lumMod val="60000"/>
                    <a:lumOff val="40000"/>
                  </a:schemeClr>
                </a:solidFill>
              </a:rPr>
            </a:br>
            <a:r>
              <a:rPr lang="en-US" dirty="0" smtClean="0">
                <a:solidFill>
                  <a:schemeClr val="tx2">
                    <a:lumMod val="60000"/>
                    <a:lumOff val="40000"/>
                  </a:schemeClr>
                </a:solidFill>
              </a:rPr>
              <a:t>    print '</a:t>
            </a:r>
            <a:r>
              <a:rPr lang="en-US" dirty="0" err="1" smtClean="0">
                <a:solidFill>
                  <a:schemeClr val="tx2">
                    <a:lumMod val="60000"/>
                    <a:lumOff val="40000"/>
                  </a:schemeClr>
                </a:solidFill>
              </a:rPr>
              <a:t>funB</a:t>
            </a:r>
            <a:r>
              <a:rPr lang="en-US" dirty="0" smtClean="0">
                <a:solidFill>
                  <a:schemeClr val="tx2">
                    <a:lumMod val="60000"/>
                    <a:lumOff val="40000"/>
                  </a:schemeClr>
                </a:solidFill>
              </a:rPr>
              <a:t>'</a:t>
            </a:r>
          </a:p>
          <a:p>
            <a:pPr lvl="2">
              <a:buNone/>
            </a:pPr>
            <a:r>
              <a:rPr lang="en-US" dirty="0" smtClean="0">
                <a:solidFill>
                  <a:schemeClr val="tx2">
                    <a:lumMod val="60000"/>
                    <a:lumOff val="40000"/>
                  </a:schemeClr>
                </a:solidFill>
              </a:rPr>
              <a:t>@</a:t>
            </a:r>
            <a:r>
              <a:rPr lang="en-US" dirty="0" err="1" smtClean="0">
                <a:solidFill>
                  <a:schemeClr val="tx2">
                    <a:lumMod val="60000"/>
                    <a:lumOff val="40000"/>
                  </a:schemeClr>
                </a:solidFill>
              </a:rPr>
              <a:t>funA</a:t>
            </a:r>
            <a:r>
              <a:rPr lang="en-US" dirty="0" smtClean="0">
                <a:solidFill>
                  <a:schemeClr val="tx2">
                    <a:lumMod val="60000"/>
                    <a:lumOff val="40000"/>
                  </a:schemeClr>
                </a:solidFill>
              </a:rPr>
              <a:t/>
            </a:r>
            <a:br>
              <a:rPr lang="en-US" dirty="0" smtClean="0">
                <a:solidFill>
                  <a:schemeClr val="tx2">
                    <a:lumMod val="60000"/>
                    <a:lumOff val="40000"/>
                  </a:schemeClr>
                </a:solidFill>
              </a:rPr>
            </a:br>
            <a:r>
              <a:rPr lang="en-US" dirty="0" smtClean="0">
                <a:solidFill>
                  <a:schemeClr val="tx2">
                    <a:lumMod val="60000"/>
                    <a:lumOff val="40000"/>
                  </a:schemeClr>
                </a:solidFill>
              </a:rPr>
              <a:t>@</a:t>
            </a:r>
            <a:r>
              <a:rPr lang="en-US" dirty="0" err="1" smtClean="0">
                <a:solidFill>
                  <a:schemeClr val="tx2">
                    <a:lumMod val="60000"/>
                    <a:lumOff val="40000"/>
                  </a:schemeClr>
                </a:solidFill>
              </a:rPr>
              <a:t>funB</a:t>
            </a:r>
            <a:r>
              <a:rPr lang="en-US" dirty="0" smtClean="0">
                <a:solidFill>
                  <a:schemeClr val="tx2">
                    <a:lumMod val="60000"/>
                    <a:lumOff val="40000"/>
                  </a:schemeClr>
                </a:solidFill>
              </a:rPr>
              <a:t/>
            </a:r>
            <a:br>
              <a:rPr lang="en-US" dirty="0" smtClean="0">
                <a:solidFill>
                  <a:schemeClr val="tx2">
                    <a:lumMod val="60000"/>
                    <a:lumOff val="40000"/>
                  </a:schemeClr>
                </a:solidFill>
              </a:rPr>
            </a:br>
            <a:r>
              <a:rPr lang="en-US" dirty="0" smtClean="0">
                <a:solidFill>
                  <a:schemeClr val="tx2">
                    <a:lumMod val="60000"/>
                    <a:lumOff val="40000"/>
                  </a:schemeClr>
                </a:solidFill>
              </a:rPr>
              <a:t>def </a:t>
            </a:r>
            <a:r>
              <a:rPr lang="en-US" dirty="0" err="1" smtClean="0">
                <a:solidFill>
                  <a:schemeClr val="tx2">
                    <a:lumMod val="60000"/>
                    <a:lumOff val="40000"/>
                  </a:schemeClr>
                </a:solidFill>
              </a:rPr>
              <a:t>funC</a:t>
            </a:r>
            <a:r>
              <a:rPr lang="en-US" dirty="0" smtClean="0">
                <a:solidFill>
                  <a:schemeClr val="tx2">
                    <a:lumMod val="60000"/>
                    <a:lumOff val="40000"/>
                  </a:schemeClr>
                </a:solidFill>
              </a:rPr>
              <a:t>():</a:t>
            </a:r>
            <a:br>
              <a:rPr lang="en-US" dirty="0" smtClean="0">
                <a:solidFill>
                  <a:schemeClr val="tx2">
                    <a:lumMod val="60000"/>
                    <a:lumOff val="40000"/>
                  </a:schemeClr>
                </a:solidFill>
              </a:rPr>
            </a:br>
            <a:r>
              <a:rPr lang="en-US" dirty="0" smtClean="0">
                <a:solidFill>
                  <a:schemeClr val="tx2">
                    <a:lumMod val="60000"/>
                    <a:lumOff val="40000"/>
                  </a:schemeClr>
                </a:solidFill>
              </a:rPr>
              <a:t>    print '</a:t>
            </a:r>
            <a:r>
              <a:rPr lang="en-US" dirty="0" err="1" smtClean="0">
                <a:solidFill>
                  <a:schemeClr val="tx2">
                    <a:lumMod val="60000"/>
                    <a:lumOff val="40000"/>
                  </a:schemeClr>
                </a:solidFill>
              </a:rPr>
              <a:t>funC</a:t>
            </a:r>
            <a:r>
              <a:rPr lang="en-US" dirty="0" smtClean="0">
                <a:solidFill>
                  <a:schemeClr val="tx2">
                    <a:lumMod val="60000"/>
                    <a:lumOff val="40000"/>
                  </a:schemeClr>
                </a:solidFill>
              </a:rPr>
              <a:t>'</a:t>
            </a:r>
          </a:p>
          <a:p>
            <a:r>
              <a:rPr lang="zh-CN" altLang="en-US" dirty="0" smtClean="0"/>
              <a:t>可以这样思考，</a:t>
            </a:r>
            <a:r>
              <a:rPr lang="en-US" dirty="0" smtClean="0"/>
              <a:t>return </a:t>
            </a:r>
            <a:r>
              <a:rPr lang="en-US" dirty="0" err="1" smtClean="0"/>
              <a:t>funA</a:t>
            </a:r>
            <a:r>
              <a:rPr lang="en-US" dirty="0" smtClean="0"/>
              <a:t>(</a:t>
            </a:r>
            <a:r>
              <a:rPr lang="en-US" dirty="0" err="1" smtClean="0"/>
              <a:t>funB</a:t>
            </a:r>
            <a:r>
              <a:rPr lang="en-US" dirty="0" smtClean="0"/>
              <a:t>(</a:t>
            </a:r>
            <a:r>
              <a:rPr lang="en-US" dirty="0" err="1" smtClean="0"/>
              <a:t>funC</a:t>
            </a:r>
            <a:r>
              <a:rPr lang="en-US" dirty="0" smtClean="0"/>
              <a:t>))</a:t>
            </a:r>
          </a:p>
          <a:p>
            <a:r>
              <a:rPr lang="en-US" dirty="0" smtClean="0"/>
              <a:t/>
            </a:r>
            <a:br>
              <a:rPr lang="en-US" dirty="0" smtClean="0"/>
            </a:br>
            <a:endParaRPr lang="en-US" dirty="0"/>
          </a:p>
        </p:txBody>
      </p:sp>
      <p:sp>
        <p:nvSpPr>
          <p:cNvPr id="3" name="Title 2"/>
          <p:cNvSpPr>
            <a:spLocks noGrp="1"/>
          </p:cNvSpPr>
          <p:nvPr>
            <p:ph type="title"/>
          </p:nvPr>
        </p:nvSpPr>
        <p:spPr/>
        <p:txBody>
          <a:bodyPr>
            <a:normAutofit/>
          </a:bodyPr>
          <a:lstStyle/>
          <a:p>
            <a:r>
              <a:rPr lang="en-US" altLang="zh-CN" b="1" dirty="0" smtClean="0"/>
              <a:t>@</a:t>
            </a:r>
            <a:r>
              <a:rPr lang="zh-CN" altLang="en-US" b="1" dirty="0" smtClean="0"/>
              <a:t>修饰符作用</a:t>
            </a:r>
            <a:endParaRPr lang="en-US" dirty="0"/>
          </a:p>
        </p:txBody>
      </p:sp>
      <p:sp>
        <p:nvSpPr>
          <p:cNvPr id="4" name="Content Placeholder 3"/>
          <p:cNvSpPr>
            <a:spLocks noGrp="1"/>
          </p:cNvSpPr>
          <p:nvPr>
            <p:ph sz="quarter" idx="10"/>
          </p:nvPr>
        </p:nvSpPr>
        <p:spPr/>
        <p:txBody>
          <a:bodyPr/>
          <a:lstStyle/>
          <a:p>
            <a:endParaRPr lang="en-US"/>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r>
              <a:rPr lang="en-US" dirty="0" smtClean="0"/>
              <a:t>@property</a:t>
            </a:r>
            <a:r>
              <a:rPr lang="zh-CN" altLang="en-US" dirty="0" smtClean="0"/>
              <a:t>广泛应用在类的定义中，可以让调用者写出简短的代码，同时保证对参数进行必要的检查，这样，程序运行时就减少了出错的可能性。</a:t>
            </a:r>
            <a:endParaRPr lang="en-US" altLang="zh-CN" dirty="0" smtClean="0"/>
          </a:p>
          <a:p>
            <a:endParaRPr lang="en-US" dirty="0" smtClean="0"/>
          </a:p>
          <a:p>
            <a:r>
              <a:rPr lang="zh-CN" altLang="en-US" dirty="0" smtClean="0"/>
              <a:t>通常我们在访问和赋值属性的时候，都是在直接和类</a:t>
            </a:r>
            <a:r>
              <a:rPr lang="en-US" altLang="zh-CN" dirty="0" smtClean="0"/>
              <a:t>(</a:t>
            </a:r>
            <a:r>
              <a:rPr lang="zh-CN" altLang="en-US" dirty="0" smtClean="0"/>
              <a:t>实例的</a:t>
            </a:r>
            <a:r>
              <a:rPr lang="en-US" altLang="zh-CN" dirty="0" smtClean="0"/>
              <a:t>)</a:t>
            </a:r>
            <a:r>
              <a:rPr lang="zh-CN" altLang="en-US" dirty="0" smtClean="0"/>
              <a:t>的</a:t>
            </a:r>
            <a:r>
              <a:rPr lang="en-US" altLang="zh-CN" dirty="0" smtClean="0"/>
              <a:t>__</a:t>
            </a:r>
            <a:r>
              <a:rPr lang="en-US" altLang="zh-CN" dirty="0" err="1" smtClean="0"/>
              <a:t>dict</a:t>
            </a:r>
            <a:r>
              <a:rPr lang="en-US" altLang="zh-CN" dirty="0" smtClean="0"/>
              <a:t>__</a:t>
            </a:r>
            <a:r>
              <a:rPr lang="zh-CN" altLang="en-US" dirty="0" smtClean="0"/>
              <a:t>打交道，或者跟数据描述符等在打交道。但是假如我们要规范这些访问和设值方式的话，</a:t>
            </a:r>
            <a:r>
              <a:rPr lang="zh-CN" altLang="en-US" b="1" dirty="0" smtClean="0"/>
              <a:t>一种方法是引入复杂的数据描述符机制</a:t>
            </a:r>
            <a:r>
              <a:rPr lang="zh-CN" altLang="en-US" dirty="0" smtClean="0"/>
              <a:t>，</a:t>
            </a:r>
            <a:r>
              <a:rPr lang="zh-CN" altLang="en-US" dirty="0" smtClean="0">
                <a:solidFill>
                  <a:srgbClr val="FF0000"/>
                </a:solidFill>
              </a:rPr>
              <a:t>另一种恐怕就是轻量级的数据描述符协议函数</a:t>
            </a:r>
            <a:r>
              <a:rPr lang="en-US" altLang="zh-CN" dirty="0" smtClean="0">
                <a:solidFill>
                  <a:srgbClr val="FF0000"/>
                </a:solidFill>
              </a:rPr>
              <a:t>Property()</a:t>
            </a:r>
            <a:r>
              <a:rPr lang="zh-CN" altLang="en-US" dirty="0" smtClean="0"/>
              <a:t>。它的标准定义是</a:t>
            </a:r>
            <a:r>
              <a:rPr lang="en-US" altLang="zh-CN" dirty="0" smtClean="0"/>
              <a:t>:</a:t>
            </a:r>
          </a:p>
          <a:p>
            <a:pPr lvl="1"/>
            <a:r>
              <a:rPr lang="en-US" altLang="zh-CN" b="1" dirty="0" smtClean="0"/>
              <a:t>property(</a:t>
            </a:r>
            <a:r>
              <a:rPr lang="en-US" altLang="zh-CN" b="1" dirty="0" err="1" smtClean="0"/>
              <a:t>fget</a:t>
            </a:r>
            <a:r>
              <a:rPr lang="en-US" altLang="zh-CN" b="1" dirty="0" smtClean="0"/>
              <a:t>=</a:t>
            </a:r>
            <a:r>
              <a:rPr lang="en-US" altLang="zh-CN" b="1" dirty="0" err="1" smtClean="0"/>
              <a:t>None,fset</a:t>
            </a:r>
            <a:r>
              <a:rPr lang="en-US" altLang="zh-CN" b="1" dirty="0" smtClean="0"/>
              <a:t>=</a:t>
            </a:r>
            <a:r>
              <a:rPr lang="en-US" altLang="zh-CN" b="1" dirty="0" err="1" smtClean="0"/>
              <a:t>None,fdel</a:t>
            </a:r>
            <a:r>
              <a:rPr lang="en-US" altLang="zh-CN" b="1" dirty="0" smtClean="0"/>
              <a:t>=</a:t>
            </a:r>
            <a:r>
              <a:rPr lang="en-US" altLang="zh-CN" b="1" dirty="0" err="1" smtClean="0"/>
              <a:t>None,doc</a:t>
            </a:r>
            <a:r>
              <a:rPr lang="en-US" altLang="zh-CN" b="1" dirty="0" smtClean="0"/>
              <a:t>=None)   </a:t>
            </a:r>
            <a:endParaRPr lang="zh-CN" altLang="en-US" dirty="0" smtClean="0"/>
          </a:p>
          <a:p>
            <a:pPr lvl="1"/>
            <a:r>
              <a:rPr lang="zh-CN" altLang="en-US" b="1" dirty="0" smtClean="0"/>
              <a:t>前面</a:t>
            </a:r>
            <a:r>
              <a:rPr lang="en-US" altLang="zh-CN" b="1" dirty="0" smtClean="0"/>
              <a:t>3</a:t>
            </a:r>
            <a:r>
              <a:rPr lang="zh-CN" altLang="en-US" b="1" dirty="0" smtClean="0"/>
              <a:t>个参数都是未绑定的方法，所以它们事实上可以是任意的类成员函数</a:t>
            </a:r>
            <a:endParaRPr lang="zh-CN" altLang="en-US" dirty="0" smtClean="0"/>
          </a:p>
          <a:p>
            <a:r>
              <a:rPr lang="en-US" altLang="zh-CN" dirty="0" smtClean="0"/>
              <a:t>property()</a:t>
            </a:r>
            <a:r>
              <a:rPr lang="zh-CN" altLang="en-US" dirty="0" smtClean="0"/>
              <a:t>函数前面三个参数分别对应于数据描述符的中的</a:t>
            </a:r>
            <a:r>
              <a:rPr lang="en-US" altLang="zh-CN" dirty="0" smtClean="0"/>
              <a:t>__get__</a:t>
            </a:r>
            <a:r>
              <a:rPr lang="zh-CN" altLang="en-US" dirty="0" smtClean="0"/>
              <a:t>，</a:t>
            </a:r>
            <a:r>
              <a:rPr lang="en-US" altLang="zh-CN" dirty="0" smtClean="0"/>
              <a:t>__set__</a:t>
            </a:r>
            <a:r>
              <a:rPr lang="zh-CN" altLang="en-US" dirty="0" smtClean="0"/>
              <a:t>，</a:t>
            </a:r>
            <a:r>
              <a:rPr lang="en-US" altLang="zh-CN" dirty="0" smtClean="0"/>
              <a:t>__del__</a:t>
            </a:r>
            <a:r>
              <a:rPr lang="zh-CN" altLang="en-US" dirty="0" smtClean="0"/>
              <a:t>方法，所以它们之间会有一个内部的与数据描述符的映射。</a:t>
            </a:r>
            <a:endParaRPr lang="en-US" altLang="zh-CN" dirty="0" smtClean="0"/>
          </a:p>
          <a:p>
            <a:endParaRPr lang="en-US" altLang="zh-CN" dirty="0" smtClean="0"/>
          </a:p>
          <a:p>
            <a:endParaRPr lang="en-US" altLang="zh-CN" dirty="0" smtClean="0"/>
          </a:p>
          <a:p>
            <a:endParaRPr lang="en-US" altLang="zh-CN" dirty="0" smtClean="0"/>
          </a:p>
          <a:p>
            <a:endParaRPr lang="en-US" altLang="zh-CN" dirty="0" smtClean="0"/>
          </a:p>
          <a:p>
            <a:endParaRPr lang="en-US" altLang="zh-CN" dirty="0" smtClean="0"/>
          </a:p>
          <a:p>
            <a:r>
              <a:rPr lang="zh-CN" altLang="en-US" dirty="0" smtClean="0"/>
              <a:t>尽管</a:t>
            </a:r>
            <a:r>
              <a:rPr lang="en-US" altLang="zh-CN" dirty="0" err="1" smtClean="0"/>
              <a:t>full_name</a:t>
            </a:r>
            <a:r>
              <a:rPr lang="zh-CN" altLang="en-US" dirty="0" smtClean="0"/>
              <a:t>被定义为一个方法，但却可以</a:t>
            </a:r>
            <a:r>
              <a:rPr lang="zh-CN" altLang="en-US" b="1" dirty="0" smtClean="0">
                <a:solidFill>
                  <a:srgbClr val="FF0000"/>
                </a:solidFill>
              </a:rPr>
              <a:t>通过变量属性的方式访问</a:t>
            </a:r>
            <a:r>
              <a:rPr lang="zh-CN" altLang="en-US" dirty="0" smtClean="0"/>
              <a:t>。在最后一行代码中</a:t>
            </a:r>
            <a:r>
              <a:rPr lang="zh-CN" altLang="en-US" b="1" dirty="0" smtClean="0">
                <a:solidFill>
                  <a:srgbClr val="92D050"/>
                </a:solidFill>
              </a:rPr>
              <a:t>没有</a:t>
            </a:r>
            <a:r>
              <a:rPr lang="en-US" altLang="zh-CN" b="1" dirty="0" smtClean="0">
                <a:solidFill>
                  <a:srgbClr val="92D050"/>
                </a:solidFill>
              </a:rPr>
              <a:t>()</a:t>
            </a:r>
            <a:r>
              <a:rPr lang="zh-CN" altLang="en-US" b="1" dirty="0" smtClean="0">
                <a:solidFill>
                  <a:srgbClr val="92D050"/>
                </a:solidFill>
              </a:rPr>
              <a:t>操作符</a:t>
            </a:r>
            <a:r>
              <a:rPr lang="zh-CN" altLang="en-US" dirty="0" smtClean="0"/>
              <a:t>；我并没有调用</a:t>
            </a:r>
            <a:r>
              <a:rPr lang="en-US" altLang="zh-CN" dirty="0" err="1" smtClean="0"/>
              <a:t>full_name</a:t>
            </a:r>
            <a:r>
              <a:rPr lang="zh-CN" altLang="en-US" dirty="0" smtClean="0"/>
              <a:t>方法。我们所做的，可以说是</a:t>
            </a:r>
            <a:r>
              <a:rPr lang="zh-CN" altLang="en-US" b="1" dirty="0" smtClean="0">
                <a:solidFill>
                  <a:srgbClr val="92D050"/>
                </a:solidFill>
              </a:rPr>
              <a:t>创建了某种动态属性</a:t>
            </a:r>
            <a:r>
              <a:rPr lang="zh-CN" altLang="en-US" dirty="0" smtClean="0"/>
              <a:t>。</a:t>
            </a:r>
          </a:p>
          <a:p>
            <a:endParaRPr lang="en-US" dirty="0"/>
          </a:p>
        </p:txBody>
      </p:sp>
      <p:sp>
        <p:nvSpPr>
          <p:cNvPr id="3" name="Title 2"/>
          <p:cNvSpPr>
            <a:spLocks noGrp="1"/>
          </p:cNvSpPr>
          <p:nvPr>
            <p:ph type="title"/>
          </p:nvPr>
        </p:nvSpPr>
        <p:spPr/>
        <p:txBody>
          <a:bodyPr/>
          <a:lstStyle/>
          <a:p>
            <a:r>
              <a:rPr lang="en-US" dirty="0" smtClean="0"/>
              <a:t>@property</a:t>
            </a:r>
            <a:endParaRPr lang="en-US" dirty="0"/>
          </a:p>
        </p:txBody>
      </p:sp>
      <p:sp>
        <p:nvSpPr>
          <p:cNvPr id="4" name="Content Placeholder 3"/>
          <p:cNvSpPr>
            <a:spLocks noGrp="1"/>
          </p:cNvSpPr>
          <p:nvPr>
            <p:ph sz="quarter" idx="10"/>
          </p:nvPr>
        </p:nvSpPr>
        <p:spPr/>
        <p:txBody>
          <a:bodyPr/>
          <a:lstStyle/>
          <a:p>
            <a:r>
              <a:rPr lang="en-US" dirty="0" smtClean="0">
                <a:hlinkClick r:id="rId2"/>
              </a:rPr>
              <a:t>http://www.liaoxuefeng.com/wiki/001374738125095c955c1e6d8bb493182103fac9270762a000/001386820062641f3bcc60a4b164f8d91df476445697b9e000</a:t>
            </a:r>
            <a:endParaRPr lang="en-US" dirty="0" smtClean="0"/>
          </a:p>
          <a:p>
            <a:r>
              <a:rPr lang="en-US" smtClean="0">
                <a:hlinkClick r:id="rId3"/>
              </a:rPr>
              <a:t>http://www.jb51.net/article/86970.htm</a:t>
            </a:r>
            <a:endParaRPr lang="en-US" smtClean="0"/>
          </a:p>
          <a:p>
            <a:endParaRPr lang="en-US"/>
          </a:p>
        </p:txBody>
      </p:sp>
      <p:pic>
        <p:nvPicPr>
          <p:cNvPr id="1026" name="Picture 2"/>
          <p:cNvPicPr>
            <a:picLocks noChangeAspect="1" noChangeArrowheads="1"/>
          </p:cNvPicPr>
          <p:nvPr/>
        </p:nvPicPr>
        <p:blipFill>
          <a:blip r:embed="rId4" cstate="print"/>
          <a:srcRect/>
          <a:stretch>
            <a:fillRect/>
          </a:stretch>
        </p:blipFill>
        <p:spPr bwMode="auto">
          <a:xfrm>
            <a:off x="685800" y="2819400"/>
            <a:ext cx="3348038" cy="963134"/>
          </a:xfrm>
          <a:prstGeom prst="rect">
            <a:avLst/>
          </a:prstGeom>
          <a:noFill/>
          <a:ln w="9525">
            <a:noFill/>
            <a:miter lim="800000"/>
            <a:headEnd/>
            <a:tailEnd/>
          </a:ln>
        </p:spPr>
      </p:pic>
      <p:pic>
        <p:nvPicPr>
          <p:cNvPr id="1027" name="Picture 3"/>
          <p:cNvPicPr>
            <a:picLocks noChangeAspect="1" noChangeArrowheads="1"/>
          </p:cNvPicPr>
          <p:nvPr/>
        </p:nvPicPr>
        <p:blipFill>
          <a:blip r:embed="rId5" cstate="print"/>
          <a:srcRect/>
          <a:stretch>
            <a:fillRect/>
          </a:stretch>
        </p:blipFill>
        <p:spPr bwMode="auto">
          <a:xfrm>
            <a:off x="4267200" y="3048000"/>
            <a:ext cx="2943225" cy="48814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endParaRPr lang="en-US"/>
          </a:p>
        </p:txBody>
      </p:sp>
      <p:sp>
        <p:nvSpPr>
          <p:cNvPr id="3" name="Title 2"/>
          <p:cNvSpPr>
            <a:spLocks noGrp="1"/>
          </p:cNvSpPr>
          <p:nvPr>
            <p:ph type="title"/>
          </p:nvPr>
        </p:nvSpPr>
        <p:spPr/>
        <p:txBody>
          <a:bodyPr>
            <a:normAutofit fontScale="90000"/>
          </a:bodyPr>
          <a:lstStyle/>
          <a:p>
            <a:r>
              <a:rPr lang="en-US" b="1" dirty="0" smtClean="0"/>
              <a:t>Python </a:t>
            </a:r>
            <a:r>
              <a:rPr lang="zh-CN" altLang="en-US" b="1" dirty="0" smtClean="0"/>
              <a:t>中的 </a:t>
            </a:r>
            <a:r>
              <a:rPr lang="en-US" b="1" dirty="0" err="1" smtClean="0"/>
              <a:t>classmethod</a:t>
            </a:r>
            <a:r>
              <a:rPr lang="en-US" b="1" dirty="0" smtClean="0"/>
              <a:t> </a:t>
            </a:r>
            <a:r>
              <a:rPr lang="zh-CN" altLang="en-US" b="1" dirty="0" smtClean="0"/>
              <a:t>和 </a:t>
            </a:r>
            <a:r>
              <a:rPr lang="en-US" b="1" dirty="0" err="1" smtClean="0"/>
              <a:t>staticmethod</a:t>
            </a:r>
            <a:r>
              <a:rPr lang="en-US" b="1" dirty="0" smtClean="0"/>
              <a:t> </a:t>
            </a:r>
            <a:r>
              <a:rPr lang="zh-CN" altLang="en-US" b="1" dirty="0" smtClean="0"/>
              <a:t>有什么具体用途？</a:t>
            </a:r>
            <a:endParaRPr lang="en-US" dirty="0"/>
          </a:p>
        </p:txBody>
      </p:sp>
      <p:sp>
        <p:nvSpPr>
          <p:cNvPr id="4" name="Content Placeholder 3"/>
          <p:cNvSpPr>
            <a:spLocks noGrp="1"/>
          </p:cNvSpPr>
          <p:nvPr>
            <p:ph sz="quarter" idx="10"/>
          </p:nvPr>
        </p:nvSpPr>
        <p:spPr/>
        <p:txBody>
          <a:bodyPr/>
          <a:lstStyle/>
          <a:p>
            <a:r>
              <a:rPr lang="en-US" dirty="0" smtClean="0"/>
              <a:t>https://www.zhihu.com/question/20021164</a:t>
            </a:r>
          </a:p>
          <a:p>
            <a:endParaRPr lang="en-US" dirty="0"/>
          </a:p>
        </p:txBody>
      </p:sp>
      <p:pic>
        <p:nvPicPr>
          <p:cNvPr id="1026" name="Picture 2"/>
          <p:cNvPicPr>
            <a:picLocks noChangeAspect="1" noChangeArrowheads="1"/>
          </p:cNvPicPr>
          <p:nvPr/>
        </p:nvPicPr>
        <p:blipFill>
          <a:blip r:embed="rId2" cstate="print"/>
          <a:srcRect/>
          <a:stretch>
            <a:fillRect/>
          </a:stretch>
        </p:blipFill>
        <p:spPr bwMode="auto">
          <a:xfrm>
            <a:off x="228600" y="1905000"/>
            <a:ext cx="2766012" cy="2366963"/>
          </a:xfrm>
          <a:prstGeom prst="rect">
            <a:avLst/>
          </a:prstGeom>
          <a:noFill/>
          <a:ln w="9525">
            <a:noFill/>
            <a:miter lim="800000"/>
            <a:headEnd/>
            <a:tailEnd/>
          </a:ln>
        </p:spPr>
      </p:pic>
      <p:pic>
        <p:nvPicPr>
          <p:cNvPr id="1027" name="Picture 3"/>
          <p:cNvPicPr>
            <a:picLocks noChangeAspect="1" noChangeArrowheads="1"/>
          </p:cNvPicPr>
          <p:nvPr/>
        </p:nvPicPr>
        <p:blipFill>
          <a:blip r:embed="rId3" cstate="print"/>
          <a:srcRect/>
          <a:stretch>
            <a:fillRect/>
          </a:stretch>
        </p:blipFill>
        <p:spPr bwMode="auto">
          <a:xfrm>
            <a:off x="3020860" y="1981200"/>
            <a:ext cx="4294340" cy="25146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endParaRPr lang="en-US" dirty="0"/>
          </a:p>
        </p:txBody>
      </p:sp>
      <p:sp>
        <p:nvSpPr>
          <p:cNvPr id="3" name="Title 2"/>
          <p:cNvSpPr>
            <a:spLocks noGrp="1"/>
          </p:cNvSpPr>
          <p:nvPr>
            <p:ph type="title"/>
          </p:nvPr>
        </p:nvSpPr>
        <p:spPr/>
        <p:txBody>
          <a:bodyPr>
            <a:normAutofit/>
          </a:bodyPr>
          <a:lstStyle/>
          <a:p>
            <a:r>
              <a:rPr lang="zh-CN" altLang="en-US" sz="1600" b="1" dirty="0" smtClean="0"/>
              <a:t>如何在</a:t>
            </a:r>
            <a:r>
              <a:rPr lang="en-US" sz="1600" b="1" dirty="0" smtClean="0"/>
              <a:t>Python</a:t>
            </a:r>
            <a:r>
              <a:rPr lang="zh-CN" altLang="en-US" sz="1600" b="1" dirty="0" smtClean="0"/>
              <a:t>中使用</a:t>
            </a:r>
            <a:r>
              <a:rPr lang="en-US" sz="1600" b="1" dirty="0" err="1" smtClean="0"/>
              <a:t>static、class、abstract</a:t>
            </a:r>
            <a:r>
              <a:rPr lang="zh-CN" altLang="en-US" sz="1600" b="1" dirty="0" smtClean="0"/>
              <a:t>方法（权威指南）</a:t>
            </a:r>
            <a:endParaRPr lang="en-US" sz="1600" b="1" dirty="0"/>
          </a:p>
        </p:txBody>
      </p:sp>
      <p:sp>
        <p:nvSpPr>
          <p:cNvPr id="4" name="Content Placeholder 3"/>
          <p:cNvSpPr>
            <a:spLocks noGrp="1"/>
          </p:cNvSpPr>
          <p:nvPr>
            <p:ph sz="quarter" idx="10"/>
          </p:nvPr>
        </p:nvSpPr>
        <p:spPr/>
        <p:txBody>
          <a:bodyPr/>
          <a:lstStyle/>
          <a:p>
            <a:r>
              <a:rPr lang="en-US" dirty="0" smtClean="0">
                <a:hlinkClick r:id="rId2"/>
              </a:rPr>
              <a:t>http://python.jobbole.com/81595/</a:t>
            </a:r>
            <a:r>
              <a:rPr lang="en-US" dirty="0" smtClean="0"/>
              <a:t> </a:t>
            </a:r>
            <a:endParaRPr lang="en-US"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endParaRPr lang="en-US"/>
          </a:p>
        </p:txBody>
      </p:sp>
      <p:sp>
        <p:nvSpPr>
          <p:cNvPr id="3" name="Title 2"/>
          <p:cNvSpPr>
            <a:spLocks noGrp="1"/>
          </p:cNvSpPr>
          <p:nvPr>
            <p:ph type="title"/>
          </p:nvPr>
        </p:nvSpPr>
        <p:spPr/>
        <p:txBody>
          <a:bodyPr>
            <a:normAutofit fontScale="90000"/>
          </a:bodyPr>
          <a:lstStyle/>
          <a:p>
            <a:r>
              <a:rPr lang="en-US" b="1" dirty="0" smtClean="0"/>
              <a:t>Python </a:t>
            </a:r>
            <a:r>
              <a:rPr lang="zh-CN" altLang="en-US" b="1" dirty="0" smtClean="0"/>
              <a:t>中的 </a:t>
            </a:r>
            <a:r>
              <a:rPr lang="en-US" b="1" dirty="0" err="1" smtClean="0"/>
              <a:t>classmethod</a:t>
            </a:r>
            <a:r>
              <a:rPr lang="en-US" b="1" dirty="0" smtClean="0"/>
              <a:t> </a:t>
            </a:r>
            <a:r>
              <a:rPr lang="zh-CN" altLang="en-US" b="1" dirty="0" smtClean="0"/>
              <a:t>和 </a:t>
            </a:r>
            <a:r>
              <a:rPr lang="en-US" b="1" dirty="0" err="1" smtClean="0"/>
              <a:t>staticmethod</a:t>
            </a:r>
            <a:r>
              <a:rPr lang="en-US" b="1" dirty="0" smtClean="0"/>
              <a:t> </a:t>
            </a:r>
            <a:r>
              <a:rPr lang="zh-CN" altLang="en-US" b="1" dirty="0" smtClean="0"/>
              <a:t>有什么具体用途？</a:t>
            </a:r>
            <a:endParaRPr lang="en-US" dirty="0"/>
          </a:p>
        </p:txBody>
      </p:sp>
      <p:sp>
        <p:nvSpPr>
          <p:cNvPr id="4" name="Content Placeholder 3"/>
          <p:cNvSpPr>
            <a:spLocks noGrp="1"/>
          </p:cNvSpPr>
          <p:nvPr>
            <p:ph sz="quarter" idx="10"/>
          </p:nvPr>
        </p:nvSpPr>
        <p:spPr/>
        <p:txBody>
          <a:bodyPr/>
          <a:lstStyle/>
          <a:p>
            <a:r>
              <a:rPr lang="en-US" dirty="0" smtClean="0"/>
              <a:t>https://www.zhihu.com/question/20021164</a:t>
            </a:r>
          </a:p>
          <a:p>
            <a:endParaRPr lang="en-US" dirty="0"/>
          </a:p>
        </p:txBody>
      </p:sp>
      <p:pic>
        <p:nvPicPr>
          <p:cNvPr id="2050" name="Picture 2"/>
          <p:cNvPicPr>
            <a:picLocks noChangeAspect="1" noChangeArrowheads="1"/>
          </p:cNvPicPr>
          <p:nvPr/>
        </p:nvPicPr>
        <p:blipFill>
          <a:blip r:embed="rId2" cstate="print"/>
          <a:srcRect/>
          <a:stretch>
            <a:fillRect/>
          </a:stretch>
        </p:blipFill>
        <p:spPr bwMode="auto">
          <a:xfrm>
            <a:off x="685800" y="887615"/>
            <a:ext cx="4953000" cy="341806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endParaRPr lang="en-US"/>
          </a:p>
        </p:txBody>
      </p:sp>
      <p:sp>
        <p:nvSpPr>
          <p:cNvPr id="3" name="Title 2"/>
          <p:cNvSpPr>
            <a:spLocks noGrp="1"/>
          </p:cNvSpPr>
          <p:nvPr>
            <p:ph type="title"/>
          </p:nvPr>
        </p:nvSpPr>
        <p:spPr/>
        <p:txBody>
          <a:bodyPr>
            <a:normAutofit fontScale="90000"/>
          </a:bodyPr>
          <a:lstStyle/>
          <a:p>
            <a:r>
              <a:rPr lang="en-US" b="1" dirty="0" smtClean="0"/>
              <a:t>Python </a:t>
            </a:r>
            <a:r>
              <a:rPr lang="zh-CN" altLang="en-US" b="1" dirty="0" smtClean="0"/>
              <a:t>中的 </a:t>
            </a:r>
            <a:r>
              <a:rPr lang="en-US" b="1" dirty="0" err="1" smtClean="0"/>
              <a:t>classmethod</a:t>
            </a:r>
            <a:r>
              <a:rPr lang="en-US" b="1" dirty="0" smtClean="0"/>
              <a:t> </a:t>
            </a:r>
            <a:r>
              <a:rPr lang="zh-CN" altLang="en-US" b="1" dirty="0" smtClean="0"/>
              <a:t>和 </a:t>
            </a:r>
            <a:r>
              <a:rPr lang="en-US" b="1" dirty="0" err="1" smtClean="0"/>
              <a:t>staticmethod</a:t>
            </a:r>
            <a:r>
              <a:rPr lang="en-US" b="1" dirty="0" smtClean="0"/>
              <a:t> </a:t>
            </a:r>
            <a:r>
              <a:rPr lang="zh-CN" altLang="en-US" b="1" dirty="0" smtClean="0"/>
              <a:t>有什么具体用途？</a:t>
            </a:r>
            <a:endParaRPr lang="en-US" dirty="0"/>
          </a:p>
        </p:txBody>
      </p:sp>
      <p:sp>
        <p:nvSpPr>
          <p:cNvPr id="4" name="Content Placeholder 3"/>
          <p:cNvSpPr>
            <a:spLocks noGrp="1"/>
          </p:cNvSpPr>
          <p:nvPr>
            <p:ph sz="quarter" idx="10"/>
          </p:nvPr>
        </p:nvSpPr>
        <p:spPr/>
        <p:txBody>
          <a:bodyPr/>
          <a:lstStyle/>
          <a:p>
            <a:r>
              <a:rPr lang="en-US" dirty="0" smtClean="0"/>
              <a:t>https://www.zhihu.com/question/20021164</a:t>
            </a:r>
          </a:p>
          <a:p>
            <a:endParaRPr lang="en-US" dirty="0"/>
          </a:p>
        </p:txBody>
      </p:sp>
      <p:pic>
        <p:nvPicPr>
          <p:cNvPr id="3074" name="Picture 2"/>
          <p:cNvPicPr>
            <a:picLocks noChangeAspect="1" noChangeArrowheads="1"/>
          </p:cNvPicPr>
          <p:nvPr/>
        </p:nvPicPr>
        <p:blipFill>
          <a:blip r:embed="rId2" cstate="print"/>
          <a:srcRect/>
          <a:stretch>
            <a:fillRect/>
          </a:stretch>
        </p:blipFill>
        <p:spPr bwMode="auto">
          <a:xfrm>
            <a:off x="76200" y="1219200"/>
            <a:ext cx="3746026" cy="3200400"/>
          </a:xfrm>
          <a:prstGeom prst="rect">
            <a:avLst/>
          </a:prstGeom>
          <a:noFill/>
          <a:ln w="9525">
            <a:noFill/>
            <a:miter lim="800000"/>
            <a:headEnd/>
            <a:tailEnd/>
          </a:ln>
        </p:spPr>
      </p:pic>
      <p:pic>
        <p:nvPicPr>
          <p:cNvPr id="3075" name="Picture 3"/>
          <p:cNvPicPr>
            <a:picLocks noChangeAspect="1" noChangeArrowheads="1"/>
          </p:cNvPicPr>
          <p:nvPr/>
        </p:nvPicPr>
        <p:blipFill>
          <a:blip r:embed="rId3" cstate="print"/>
          <a:srcRect/>
          <a:stretch>
            <a:fillRect/>
          </a:stretch>
        </p:blipFill>
        <p:spPr bwMode="auto">
          <a:xfrm>
            <a:off x="3884844" y="1143000"/>
            <a:ext cx="3430356" cy="3810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endParaRPr lang="en-US"/>
          </a:p>
        </p:txBody>
      </p:sp>
      <p:sp>
        <p:nvSpPr>
          <p:cNvPr id="3" name="Title 2"/>
          <p:cNvSpPr>
            <a:spLocks noGrp="1"/>
          </p:cNvSpPr>
          <p:nvPr>
            <p:ph type="title"/>
          </p:nvPr>
        </p:nvSpPr>
        <p:spPr/>
        <p:txBody>
          <a:bodyPr>
            <a:normAutofit fontScale="90000"/>
          </a:bodyPr>
          <a:lstStyle/>
          <a:p>
            <a:r>
              <a:rPr lang="en-US" b="1" dirty="0" smtClean="0"/>
              <a:t>Python </a:t>
            </a:r>
            <a:r>
              <a:rPr lang="zh-CN" altLang="en-US" b="1" dirty="0" smtClean="0"/>
              <a:t>中的 </a:t>
            </a:r>
            <a:r>
              <a:rPr lang="en-US" b="1" dirty="0" err="1" smtClean="0"/>
              <a:t>classmethod</a:t>
            </a:r>
            <a:r>
              <a:rPr lang="en-US" b="1" dirty="0" smtClean="0"/>
              <a:t> </a:t>
            </a:r>
            <a:r>
              <a:rPr lang="zh-CN" altLang="en-US" b="1" dirty="0" smtClean="0"/>
              <a:t>和 </a:t>
            </a:r>
            <a:r>
              <a:rPr lang="en-US" b="1" dirty="0" err="1" smtClean="0"/>
              <a:t>staticmethod</a:t>
            </a:r>
            <a:r>
              <a:rPr lang="en-US" b="1" dirty="0" smtClean="0"/>
              <a:t> </a:t>
            </a:r>
            <a:r>
              <a:rPr lang="zh-CN" altLang="en-US" b="1" dirty="0" smtClean="0"/>
              <a:t>有什么具体用途？</a:t>
            </a:r>
            <a:endParaRPr lang="en-US" dirty="0"/>
          </a:p>
        </p:txBody>
      </p:sp>
      <p:sp>
        <p:nvSpPr>
          <p:cNvPr id="4" name="Content Placeholder 3"/>
          <p:cNvSpPr>
            <a:spLocks noGrp="1"/>
          </p:cNvSpPr>
          <p:nvPr>
            <p:ph sz="quarter" idx="10"/>
          </p:nvPr>
        </p:nvSpPr>
        <p:spPr/>
        <p:txBody>
          <a:bodyPr/>
          <a:lstStyle/>
          <a:p>
            <a:r>
              <a:rPr lang="en-US" dirty="0" smtClean="0"/>
              <a:t>https://www.zhihu.com/question/20021164</a:t>
            </a:r>
          </a:p>
          <a:p>
            <a:endParaRPr lang="en-US" dirty="0"/>
          </a:p>
        </p:txBody>
      </p:sp>
      <p:pic>
        <p:nvPicPr>
          <p:cNvPr id="4098" name="Picture 2"/>
          <p:cNvPicPr>
            <a:picLocks noChangeAspect="1" noChangeArrowheads="1"/>
          </p:cNvPicPr>
          <p:nvPr/>
        </p:nvPicPr>
        <p:blipFill>
          <a:blip r:embed="rId2" cstate="print"/>
          <a:srcRect/>
          <a:stretch>
            <a:fillRect/>
          </a:stretch>
        </p:blipFill>
        <p:spPr bwMode="auto">
          <a:xfrm>
            <a:off x="152399" y="914400"/>
            <a:ext cx="3037163" cy="4343400"/>
          </a:xfrm>
          <a:prstGeom prst="rect">
            <a:avLst/>
          </a:prstGeom>
          <a:noFill/>
          <a:ln w="9525">
            <a:noFill/>
            <a:miter lim="800000"/>
            <a:headEnd/>
            <a:tailEnd/>
          </a:ln>
        </p:spPr>
      </p:pic>
      <p:pic>
        <p:nvPicPr>
          <p:cNvPr id="4099" name="Picture 3"/>
          <p:cNvPicPr>
            <a:picLocks noChangeAspect="1" noChangeArrowheads="1"/>
          </p:cNvPicPr>
          <p:nvPr/>
        </p:nvPicPr>
        <p:blipFill>
          <a:blip r:embed="rId3" cstate="print"/>
          <a:srcRect/>
          <a:stretch>
            <a:fillRect/>
          </a:stretch>
        </p:blipFill>
        <p:spPr bwMode="auto">
          <a:xfrm>
            <a:off x="2819400" y="1447800"/>
            <a:ext cx="4495800" cy="292346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r>
              <a:rPr lang="en-US" altLang="zh-CN" dirty="0" smtClean="0"/>
              <a:t>python</a:t>
            </a:r>
            <a:r>
              <a:rPr lang="zh-CN" altLang="en-US" dirty="0" smtClean="0"/>
              <a:t>跟</a:t>
            </a:r>
            <a:r>
              <a:rPr lang="en-US" altLang="zh-CN" dirty="0" smtClean="0"/>
              <a:t>Java</a:t>
            </a:r>
            <a:r>
              <a:rPr lang="zh-CN" altLang="en-US" dirty="0" smtClean="0"/>
              <a:t>不同。在</a:t>
            </a:r>
            <a:r>
              <a:rPr lang="en-US" altLang="zh-CN" dirty="0" smtClean="0"/>
              <a:t>Java</a:t>
            </a:r>
            <a:r>
              <a:rPr lang="zh-CN" altLang="en-US" dirty="0" smtClean="0"/>
              <a:t>中，只有实例方法与静态方法之分。而</a:t>
            </a:r>
            <a:r>
              <a:rPr lang="en-US" altLang="zh-CN" dirty="0" smtClean="0"/>
              <a:t>python</a:t>
            </a:r>
            <a:r>
              <a:rPr lang="zh-CN" altLang="en-US" dirty="0" smtClean="0"/>
              <a:t>却有着实例方法、类方法、静态方法之分。三者之间主要有两大区别：</a:t>
            </a:r>
            <a:r>
              <a:rPr lang="en-US" altLang="zh-CN" dirty="0" smtClean="0"/>
              <a:t>1</a:t>
            </a:r>
            <a:r>
              <a:rPr lang="zh-CN" altLang="en-US" dirty="0" smtClean="0"/>
              <a:t>、调用。实例方法只能由类实例调用，而类方法、静态方法可以类实例和类调用。</a:t>
            </a:r>
            <a:r>
              <a:rPr lang="en-US" altLang="zh-CN" dirty="0" smtClean="0"/>
              <a:t>2</a:t>
            </a:r>
            <a:r>
              <a:rPr lang="zh-CN" altLang="en-US" dirty="0" smtClean="0"/>
              <a:t>、默认参数传递。实例方法隐含调用参数指向类实例，类方法隐含调用参数为类，静态方法没有隐含参数。对于实例方法是类的属性。只有在方法和类实例绑定之后，才能调用方法。绑定和未绑定时，代码是一样的。</a:t>
            </a:r>
            <a:endParaRPr lang="en-US" dirty="0"/>
          </a:p>
        </p:txBody>
      </p:sp>
      <p:sp>
        <p:nvSpPr>
          <p:cNvPr id="3" name="Title 2"/>
          <p:cNvSpPr>
            <a:spLocks noGrp="1"/>
          </p:cNvSpPr>
          <p:nvPr>
            <p:ph type="title"/>
          </p:nvPr>
        </p:nvSpPr>
        <p:spPr/>
        <p:txBody>
          <a:bodyPr>
            <a:normAutofit fontScale="90000"/>
          </a:bodyPr>
          <a:lstStyle/>
          <a:p>
            <a:r>
              <a:rPr lang="en-US" b="1" dirty="0" smtClean="0"/>
              <a:t>Python </a:t>
            </a:r>
            <a:r>
              <a:rPr lang="zh-CN" altLang="en-US" b="1" dirty="0" smtClean="0"/>
              <a:t>中的 </a:t>
            </a:r>
            <a:r>
              <a:rPr lang="en-US" b="1" dirty="0" err="1" smtClean="0"/>
              <a:t>classmethod</a:t>
            </a:r>
            <a:r>
              <a:rPr lang="en-US" b="1" dirty="0" smtClean="0"/>
              <a:t> </a:t>
            </a:r>
            <a:r>
              <a:rPr lang="zh-CN" altLang="en-US" b="1" dirty="0" smtClean="0"/>
              <a:t>和 </a:t>
            </a:r>
            <a:r>
              <a:rPr lang="en-US" b="1" dirty="0" err="1" smtClean="0"/>
              <a:t>staticmethod</a:t>
            </a:r>
            <a:r>
              <a:rPr lang="en-US" b="1" dirty="0" smtClean="0"/>
              <a:t> </a:t>
            </a:r>
            <a:r>
              <a:rPr lang="zh-CN" altLang="en-US" b="1" dirty="0" smtClean="0"/>
              <a:t>有什么具体用途？</a:t>
            </a:r>
            <a:endParaRPr lang="en-US" dirty="0"/>
          </a:p>
        </p:txBody>
      </p:sp>
      <p:sp>
        <p:nvSpPr>
          <p:cNvPr id="4" name="Content Placeholder 3"/>
          <p:cNvSpPr>
            <a:spLocks noGrp="1"/>
          </p:cNvSpPr>
          <p:nvPr>
            <p:ph sz="quarter" idx="10"/>
          </p:nvPr>
        </p:nvSpPr>
        <p:spPr/>
        <p:txBody>
          <a:bodyPr/>
          <a:lstStyle/>
          <a:p>
            <a:r>
              <a:rPr lang="en-US" dirty="0" smtClean="0">
                <a:hlinkClick r:id="rId2"/>
              </a:rPr>
              <a:t>http://www.programgo.com/tag/python/67357817/</a:t>
            </a:r>
            <a:endParaRPr lang="en-US" dirty="0" smtClean="0"/>
          </a:p>
          <a:p>
            <a:endParaRPr lang="en-US" dirty="0"/>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endParaRPr lang="en-US"/>
          </a:p>
        </p:txBody>
      </p:sp>
      <p:sp>
        <p:nvSpPr>
          <p:cNvPr id="3" name="Title 2"/>
          <p:cNvSpPr>
            <a:spLocks noGrp="1"/>
          </p:cNvSpPr>
          <p:nvPr>
            <p:ph type="title"/>
          </p:nvPr>
        </p:nvSpPr>
        <p:spPr/>
        <p:txBody>
          <a:bodyPr>
            <a:normAutofit/>
          </a:bodyPr>
          <a:lstStyle/>
          <a:p>
            <a:r>
              <a:rPr lang="zh-CN" altLang="en-US" dirty="0" smtClean="0"/>
              <a:t>使用</a:t>
            </a:r>
            <a:r>
              <a:rPr lang="en-US" altLang="zh-CN" dirty="0" smtClean="0"/>
              <a:t>python</a:t>
            </a:r>
            <a:r>
              <a:rPr lang="zh-CN" altLang="en-US" dirty="0" smtClean="0"/>
              <a:t>解释设计模式</a:t>
            </a:r>
            <a:endParaRPr lang="en-US" dirty="0"/>
          </a:p>
        </p:txBody>
      </p:sp>
      <p:sp>
        <p:nvSpPr>
          <p:cNvPr id="4" name="Content Placeholder 3"/>
          <p:cNvSpPr>
            <a:spLocks noGrp="1"/>
          </p:cNvSpPr>
          <p:nvPr>
            <p:ph sz="quarter" idx="10"/>
          </p:nvPr>
        </p:nvSpPr>
        <p:spPr/>
        <p:txBody>
          <a:bodyPr/>
          <a:lstStyle/>
          <a:p>
            <a:r>
              <a:rPr lang="en-US" dirty="0" smtClean="0">
                <a:hlinkClick r:id="rId2"/>
              </a:rPr>
              <a:t>https://segmentfault.com/a/1190000003931281</a:t>
            </a:r>
            <a:r>
              <a:rPr lang="en-US" dirty="0" smtClean="0"/>
              <a:t> </a:t>
            </a:r>
            <a:endParaRPr lang="en-US" dirty="0"/>
          </a:p>
        </p:txBody>
      </p:sp>
      <p:pic>
        <p:nvPicPr>
          <p:cNvPr id="7170" name="Picture 2"/>
          <p:cNvPicPr>
            <a:picLocks noChangeAspect="1" noChangeArrowheads="1"/>
          </p:cNvPicPr>
          <p:nvPr/>
        </p:nvPicPr>
        <p:blipFill>
          <a:blip r:embed="rId3" cstate="print"/>
          <a:srcRect/>
          <a:stretch>
            <a:fillRect/>
          </a:stretch>
        </p:blipFill>
        <p:spPr bwMode="auto">
          <a:xfrm>
            <a:off x="381000" y="914400"/>
            <a:ext cx="4800600" cy="3259270"/>
          </a:xfrm>
          <a:prstGeom prst="rect">
            <a:avLst/>
          </a:prstGeom>
          <a:noFill/>
          <a:ln w="9525">
            <a:noFill/>
            <a:miter lim="800000"/>
            <a:headEnd/>
            <a:tailEnd/>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endParaRPr lang="en-US"/>
          </a:p>
        </p:txBody>
      </p:sp>
      <p:sp>
        <p:nvSpPr>
          <p:cNvPr id="3" name="Title 2"/>
          <p:cNvSpPr>
            <a:spLocks noGrp="1"/>
          </p:cNvSpPr>
          <p:nvPr>
            <p:ph type="title"/>
          </p:nvPr>
        </p:nvSpPr>
        <p:spPr/>
        <p:txBody>
          <a:bodyPr>
            <a:normAutofit/>
          </a:bodyPr>
          <a:lstStyle/>
          <a:p>
            <a:r>
              <a:rPr lang="en-US" altLang="zh-CN" b="1" dirty="0" smtClean="0"/>
              <a:t>Python </a:t>
            </a:r>
            <a:r>
              <a:rPr lang="zh-CN" altLang="en-US" b="1" dirty="0" smtClean="0"/>
              <a:t>风格指南 </a:t>
            </a:r>
            <a:endParaRPr lang="en-US" dirty="0"/>
          </a:p>
        </p:txBody>
      </p:sp>
      <p:sp>
        <p:nvSpPr>
          <p:cNvPr id="4" name="Content Placeholder 3"/>
          <p:cNvSpPr>
            <a:spLocks noGrp="1"/>
          </p:cNvSpPr>
          <p:nvPr>
            <p:ph sz="quarter" idx="10"/>
          </p:nvPr>
        </p:nvSpPr>
        <p:spPr/>
        <p:txBody>
          <a:bodyPr/>
          <a:lstStyle/>
          <a:p>
            <a:r>
              <a:rPr lang="en-US" dirty="0" smtClean="0">
                <a:hlinkClick r:id="rId2"/>
              </a:rPr>
              <a:t>https://zh-google-styleguide.readthedocs.io/en/latest/google-python-styleguide/contents/</a:t>
            </a:r>
            <a:r>
              <a:rPr lang="en-US" dirty="0" smtClean="0"/>
              <a:t> </a:t>
            </a:r>
            <a:endParaRPr 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endParaRPr lang="en-US"/>
          </a:p>
        </p:txBody>
      </p:sp>
      <p:sp>
        <p:nvSpPr>
          <p:cNvPr id="3" name="Title 2"/>
          <p:cNvSpPr>
            <a:spLocks noGrp="1"/>
          </p:cNvSpPr>
          <p:nvPr>
            <p:ph type="title"/>
          </p:nvPr>
        </p:nvSpPr>
        <p:spPr/>
        <p:txBody>
          <a:bodyPr>
            <a:normAutofit/>
          </a:bodyPr>
          <a:lstStyle/>
          <a:p>
            <a:r>
              <a:rPr lang="zh-CN" altLang="en-US" dirty="0" smtClean="0"/>
              <a:t>使用</a:t>
            </a:r>
            <a:r>
              <a:rPr lang="en-US" altLang="zh-CN" dirty="0" smtClean="0"/>
              <a:t>python</a:t>
            </a:r>
            <a:r>
              <a:rPr lang="zh-CN" altLang="en-US" dirty="0" smtClean="0"/>
              <a:t>解释设计模式</a:t>
            </a:r>
            <a:endParaRPr lang="en-US" dirty="0"/>
          </a:p>
        </p:txBody>
      </p:sp>
      <p:sp>
        <p:nvSpPr>
          <p:cNvPr id="4" name="Content Placeholder 3"/>
          <p:cNvSpPr>
            <a:spLocks noGrp="1"/>
          </p:cNvSpPr>
          <p:nvPr>
            <p:ph sz="quarter" idx="10"/>
          </p:nvPr>
        </p:nvSpPr>
        <p:spPr/>
        <p:txBody>
          <a:bodyPr/>
          <a:lstStyle/>
          <a:p>
            <a:r>
              <a:rPr lang="en-US" dirty="0" smtClean="0">
                <a:hlinkClick r:id="rId2"/>
              </a:rPr>
              <a:t>https://segmentfault.com/a/1190000003931281</a:t>
            </a:r>
            <a:r>
              <a:rPr lang="en-US" dirty="0" smtClean="0"/>
              <a:t> </a:t>
            </a:r>
            <a:endParaRPr lang="en-US" dirty="0"/>
          </a:p>
        </p:txBody>
      </p:sp>
      <p:pic>
        <p:nvPicPr>
          <p:cNvPr id="8195" name="Picture 3"/>
          <p:cNvPicPr>
            <a:picLocks noChangeAspect="1" noChangeArrowheads="1"/>
          </p:cNvPicPr>
          <p:nvPr/>
        </p:nvPicPr>
        <p:blipFill>
          <a:blip r:embed="rId3" cstate="print"/>
          <a:srcRect/>
          <a:stretch>
            <a:fillRect/>
          </a:stretch>
        </p:blipFill>
        <p:spPr bwMode="auto">
          <a:xfrm>
            <a:off x="-1" y="990600"/>
            <a:ext cx="4315567" cy="3505200"/>
          </a:xfrm>
          <a:prstGeom prst="rect">
            <a:avLst/>
          </a:prstGeom>
          <a:noFill/>
          <a:ln w="9525">
            <a:noFill/>
            <a:miter lim="800000"/>
            <a:headEnd/>
            <a:tailEnd/>
          </a:ln>
        </p:spPr>
      </p:pic>
      <p:pic>
        <p:nvPicPr>
          <p:cNvPr id="8196" name="Picture 4"/>
          <p:cNvPicPr>
            <a:picLocks noChangeAspect="1" noChangeArrowheads="1"/>
          </p:cNvPicPr>
          <p:nvPr/>
        </p:nvPicPr>
        <p:blipFill>
          <a:blip r:embed="rId4" cstate="print"/>
          <a:srcRect/>
          <a:stretch>
            <a:fillRect/>
          </a:stretch>
        </p:blipFill>
        <p:spPr bwMode="auto">
          <a:xfrm>
            <a:off x="4343400" y="1066800"/>
            <a:ext cx="2976547" cy="2514600"/>
          </a:xfrm>
          <a:prstGeom prst="rect">
            <a:avLst/>
          </a:prstGeom>
          <a:noFill/>
          <a:ln w="9525">
            <a:noFill/>
            <a:miter lim="800000"/>
            <a:headEnd/>
            <a:tailEnd/>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endParaRPr lang="en-US"/>
          </a:p>
        </p:txBody>
      </p:sp>
      <p:sp>
        <p:nvSpPr>
          <p:cNvPr id="3" name="Title 2"/>
          <p:cNvSpPr>
            <a:spLocks noGrp="1"/>
          </p:cNvSpPr>
          <p:nvPr>
            <p:ph type="title"/>
          </p:nvPr>
        </p:nvSpPr>
        <p:spPr/>
        <p:txBody>
          <a:bodyPr>
            <a:normAutofit/>
          </a:bodyPr>
          <a:lstStyle/>
          <a:p>
            <a:r>
              <a:rPr lang="zh-CN" altLang="en-US" dirty="0" smtClean="0"/>
              <a:t>使用</a:t>
            </a:r>
            <a:r>
              <a:rPr lang="en-US" altLang="zh-CN" dirty="0" smtClean="0"/>
              <a:t>python</a:t>
            </a:r>
            <a:r>
              <a:rPr lang="zh-CN" altLang="en-US" dirty="0" smtClean="0"/>
              <a:t>解释设计模式</a:t>
            </a:r>
            <a:endParaRPr lang="en-US" dirty="0"/>
          </a:p>
        </p:txBody>
      </p:sp>
      <p:sp>
        <p:nvSpPr>
          <p:cNvPr id="4" name="Content Placeholder 3"/>
          <p:cNvSpPr>
            <a:spLocks noGrp="1"/>
          </p:cNvSpPr>
          <p:nvPr>
            <p:ph sz="quarter" idx="10"/>
          </p:nvPr>
        </p:nvSpPr>
        <p:spPr/>
        <p:txBody>
          <a:bodyPr/>
          <a:lstStyle/>
          <a:p>
            <a:r>
              <a:rPr lang="en-US" dirty="0" smtClean="0">
                <a:hlinkClick r:id="rId2"/>
              </a:rPr>
              <a:t>https://segmentfault.com/a/1190000003931281</a:t>
            </a:r>
            <a:r>
              <a:rPr lang="en-US" dirty="0" smtClean="0"/>
              <a:t> </a:t>
            </a:r>
            <a:endParaRPr lang="en-US"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endParaRPr lang="en-US"/>
          </a:p>
        </p:txBody>
      </p:sp>
      <p:sp>
        <p:nvSpPr>
          <p:cNvPr id="3" name="Title 2"/>
          <p:cNvSpPr>
            <a:spLocks noGrp="1"/>
          </p:cNvSpPr>
          <p:nvPr>
            <p:ph type="title"/>
          </p:nvPr>
        </p:nvSpPr>
        <p:spPr/>
        <p:txBody>
          <a:bodyPr>
            <a:normAutofit/>
          </a:bodyPr>
          <a:lstStyle/>
          <a:p>
            <a:r>
              <a:rPr lang="en-US" altLang="zh-CN" b="1" u="sng" dirty="0" smtClean="0">
                <a:hlinkClick r:id="rId2"/>
              </a:rPr>
              <a:t>《</a:t>
            </a:r>
            <a:r>
              <a:rPr lang="zh-CN" altLang="en-US" b="1" u="sng" dirty="0" smtClean="0">
                <a:hlinkClick r:id="rId2"/>
              </a:rPr>
              <a:t>大话设计模式</a:t>
            </a:r>
            <a:r>
              <a:rPr lang="en-US" altLang="zh-CN" b="1" u="sng" dirty="0" smtClean="0">
                <a:hlinkClick r:id="rId2"/>
              </a:rPr>
              <a:t>》Python</a:t>
            </a:r>
            <a:r>
              <a:rPr lang="zh-CN" altLang="en-US" b="1" u="sng" dirty="0" smtClean="0">
                <a:hlinkClick r:id="rId2"/>
              </a:rPr>
              <a:t>版代码实现</a:t>
            </a:r>
            <a:endParaRPr lang="en-US" dirty="0"/>
          </a:p>
        </p:txBody>
      </p:sp>
      <p:sp>
        <p:nvSpPr>
          <p:cNvPr id="4" name="Content Placeholder 3"/>
          <p:cNvSpPr>
            <a:spLocks noGrp="1"/>
          </p:cNvSpPr>
          <p:nvPr>
            <p:ph sz="quarter" idx="10"/>
          </p:nvPr>
        </p:nvSpPr>
        <p:spPr/>
        <p:txBody>
          <a:bodyPr/>
          <a:lstStyle/>
          <a:p>
            <a:r>
              <a:rPr lang="en-US" dirty="0" smtClean="0">
                <a:hlinkClick r:id="rId2"/>
              </a:rPr>
              <a:t>http://www.cnblogs.com/wuyuegb2312/archive/2013/04/09/3008320.html</a:t>
            </a:r>
            <a:r>
              <a:rPr lang="en-US" dirty="0" smtClean="0"/>
              <a:t> </a:t>
            </a:r>
            <a:endParaRPr lang="en-US" dirty="0"/>
          </a:p>
        </p:txBody>
      </p:sp>
      <p:pic>
        <p:nvPicPr>
          <p:cNvPr id="2050" name="Picture 2"/>
          <p:cNvPicPr>
            <a:picLocks noChangeAspect="1" noChangeArrowheads="1"/>
          </p:cNvPicPr>
          <p:nvPr/>
        </p:nvPicPr>
        <p:blipFill>
          <a:blip r:embed="rId3" cstate="print"/>
          <a:srcRect/>
          <a:stretch>
            <a:fillRect/>
          </a:stretch>
        </p:blipFill>
        <p:spPr bwMode="auto">
          <a:xfrm>
            <a:off x="4648200" y="-31750"/>
            <a:ext cx="2422301" cy="5518150"/>
          </a:xfrm>
          <a:prstGeom prst="rect">
            <a:avLst/>
          </a:prstGeom>
          <a:noFill/>
          <a:ln w="9525">
            <a:noFill/>
            <a:miter lim="800000"/>
            <a:headEnd/>
            <a:tailEnd/>
          </a:ln>
        </p:spPr>
      </p:pic>
      <p:pic>
        <p:nvPicPr>
          <p:cNvPr id="2051" name="Picture 3"/>
          <p:cNvPicPr>
            <a:picLocks noChangeAspect="1" noChangeArrowheads="1"/>
          </p:cNvPicPr>
          <p:nvPr/>
        </p:nvPicPr>
        <p:blipFill>
          <a:blip r:embed="rId4" cstate="print"/>
          <a:srcRect/>
          <a:stretch>
            <a:fillRect/>
          </a:stretch>
        </p:blipFill>
        <p:spPr bwMode="auto">
          <a:xfrm>
            <a:off x="9525" y="1371600"/>
            <a:ext cx="4562475" cy="1715396"/>
          </a:xfrm>
          <a:prstGeom prst="rect">
            <a:avLst/>
          </a:prstGeom>
          <a:noFill/>
          <a:ln w="9525">
            <a:noFill/>
            <a:miter lim="800000"/>
            <a:headEnd/>
            <a:tailEnd/>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endParaRPr lang="en-US"/>
          </a:p>
        </p:txBody>
      </p:sp>
      <p:sp>
        <p:nvSpPr>
          <p:cNvPr id="3" name="Title 2"/>
          <p:cNvSpPr>
            <a:spLocks noGrp="1"/>
          </p:cNvSpPr>
          <p:nvPr>
            <p:ph type="title"/>
          </p:nvPr>
        </p:nvSpPr>
        <p:spPr/>
        <p:txBody>
          <a:bodyPr>
            <a:normAutofit/>
          </a:bodyPr>
          <a:lstStyle/>
          <a:p>
            <a:r>
              <a:rPr lang="en-US" altLang="zh-CN" b="1" u="sng" dirty="0" smtClean="0">
                <a:hlinkClick r:id="rId2"/>
              </a:rPr>
              <a:t>《</a:t>
            </a:r>
            <a:r>
              <a:rPr lang="zh-CN" altLang="en-US" b="1" u="sng" dirty="0" smtClean="0">
                <a:hlinkClick r:id="rId2"/>
              </a:rPr>
              <a:t>大话设计模式</a:t>
            </a:r>
            <a:r>
              <a:rPr lang="en-US" altLang="zh-CN" b="1" u="sng" dirty="0" smtClean="0">
                <a:hlinkClick r:id="rId2"/>
              </a:rPr>
              <a:t>》Python</a:t>
            </a:r>
            <a:r>
              <a:rPr lang="zh-CN" altLang="en-US" b="1" u="sng" dirty="0" smtClean="0">
                <a:hlinkClick r:id="rId2"/>
              </a:rPr>
              <a:t>版代码实现</a:t>
            </a:r>
            <a:endParaRPr lang="en-US" dirty="0"/>
          </a:p>
        </p:txBody>
      </p:sp>
      <p:sp>
        <p:nvSpPr>
          <p:cNvPr id="4" name="Content Placeholder 3"/>
          <p:cNvSpPr>
            <a:spLocks noGrp="1"/>
          </p:cNvSpPr>
          <p:nvPr>
            <p:ph sz="quarter" idx="10"/>
          </p:nvPr>
        </p:nvSpPr>
        <p:spPr/>
        <p:txBody>
          <a:bodyPr/>
          <a:lstStyle/>
          <a:p>
            <a:r>
              <a:rPr lang="en-US" dirty="0" smtClean="0">
                <a:hlinkClick r:id="rId2"/>
              </a:rPr>
              <a:t>http://www.cnblogs.com/wuyuegb2312/archive/2013/04/09/3008320.html</a:t>
            </a:r>
            <a:r>
              <a:rPr lang="en-US" dirty="0" smtClean="0"/>
              <a:t> </a:t>
            </a:r>
            <a:endParaRPr lang="en-US" dirty="0"/>
          </a:p>
        </p:txBody>
      </p:sp>
      <p:pic>
        <p:nvPicPr>
          <p:cNvPr id="3074" name="Picture 2"/>
          <p:cNvPicPr>
            <a:picLocks noChangeAspect="1" noChangeArrowheads="1"/>
          </p:cNvPicPr>
          <p:nvPr/>
        </p:nvPicPr>
        <p:blipFill>
          <a:blip r:embed="rId3" cstate="print"/>
          <a:srcRect/>
          <a:stretch>
            <a:fillRect/>
          </a:stretch>
        </p:blipFill>
        <p:spPr bwMode="auto">
          <a:xfrm>
            <a:off x="76200" y="152400"/>
            <a:ext cx="3969123" cy="5257800"/>
          </a:xfrm>
          <a:prstGeom prst="rect">
            <a:avLst/>
          </a:prstGeom>
          <a:noFill/>
          <a:ln w="9525">
            <a:noFill/>
            <a:miter lim="800000"/>
            <a:headEnd/>
            <a:tailEnd/>
          </a:ln>
        </p:spPr>
      </p:pic>
      <p:pic>
        <p:nvPicPr>
          <p:cNvPr id="3077" name="Picture 5"/>
          <p:cNvPicPr>
            <a:picLocks noChangeAspect="1" noChangeArrowheads="1"/>
          </p:cNvPicPr>
          <p:nvPr/>
        </p:nvPicPr>
        <p:blipFill>
          <a:blip r:embed="rId4" cstate="print"/>
          <a:srcRect/>
          <a:stretch>
            <a:fillRect/>
          </a:stretch>
        </p:blipFill>
        <p:spPr bwMode="auto">
          <a:xfrm>
            <a:off x="2819400" y="1143000"/>
            <a:ext cx="3737883" cy="2205037"/>
          </a:xfrm>
          <a:prstGeom prst="rect">
            <a:avLst/>
          </a:prstGeom>
          <a:noFill/>
          <a:ln w="9525">
            <a:noFill/>
            <a:miter lim="800000"/>
            <a:headEnd/>
            <a:tailEnd/>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endParaRPr lang="en-US" dirty="0"/>
          </a:p>
        </p:txBody>
      </p:sp>
      <p:sp>
        <p:nvSpPr>
          <p:cNvPr id="3" name="Title 2"/>
          <p:cNvSpPr>
            <a:spLocks noGrp="1"/>
          </p:cNvSpPr>
          <p:nvPr>
            <p:ph type="title"/>
          </p:nvPr>
        </p:nvSpPr>
        <p:spPr/>
        <p:txBody>
          <a:bodyPr>
            <a:normAutofit/>
          </a:bodyPr>
          <a:lstStyle/>
          <a:p>
            <a:r>
              <a:rPr lang="en-US" altLang="zh-CN" b="1" u="sng" dirty="0" smtClean="0">
                <a:hlinkClick r:id="rId2"/>
              </a:rPr>
              <a:t>《</a:t>
            </a:r>
            <a:r>
              <a:rPr lang="zh-CN" altLang="en-US" b="1" u="sng" dirty="0" smtClean="0">
                <a:hlinkClick r:id="rId2"/>
              </a:rPr>
              <a:t>大话设计模式</a:t>
            </a:r>
            <a:r>
              <a:rPr lang="en-US" altLang="zh-CN" b="1" u="sng" dirty="0" smtClean="0">
                <a:hlinkClick r:id="rId2"/>
              </a:rPr>
              <a:t>》Python</a:t>
            </a:r>
            <a:r>
              <a:rPr lang="zh-CN" altLang="en-US" b="1" u="sng" dirty="0" smtClean="0">
                <a:hlinkClick r:id="rId2"/>
              </a:rPr>
              <a:t>版代码实现</a:t>
            </a:r>
            <a:endParaRPr lang="en-US" dirty="0"/>
          </a:p>
        </p:txBody>
      </p:sp>
      <p:sp>
        <p:nvSpPr>
          <p:cNvPr id="4" name="Content Placeholder 3"/>
          <p:cNvSpPr>
            <a:spLocks noGrp="1"/>
          </p:cNvSpPr>
          <p:nvPr>
            <p:ph sz="quarter" idx="10"/>
          </p:nvPr>
        </p:nvSpPr>
        <p:spPr/>
        <p:txBody>
          <a:bodyPr/>
          <a:lstStyle/>
          <a:p>
            <a:r>
              <a:rPr lang="en-US" dirty="0" smtClean="0">
                <a:hlinkClick r:id="rId2"/>
              </a:rPr>
              <a:t>http://www.cnblogs.com/wuyuegb2312/archive/2013/04/09/3008320.html</a:t>
            </a:r>
            <a:r>
              <a:rPr lang="en-US" dirty="0" smtClean="0"/>
              <a:t> </a:t>
            </a:r>
            <a:endParaRPr lang="en-US" dirty="0"/>
          </a:p>
        </p:txBody>
      </p:sp>
      <p:pic>
        <p:nvPicPr>
          <p:cNvPr id="4098" name="Picture 2"/>
          <p:cNvPicPr>
            <a:picLocks noChangeAspect="1" noChangeArrowheads="1"/>
          </p:cNvPicPr>
          <p:nvPr/>
        </p:nvPicPr>
        <p:blipFill>
          <a:blip r:embed="rId3" cstate="print"/>
          <a:srcRect/>
          <a:stretch>
            <a:fillRect/>
          </a:stretch>
        </p:blipFill>
        <p:spPr bwMode="auto">
          <a:xfrm>
            <a:off x="4806950" y="0"/>
            <a:ext cx="2508250" cy="5295900"/>
          </a:xfrm>
          <a:prstGeom prst="rect">
            <a:avLst/>
          </a:prstGeom>
          <a:noFill/>
          <a:ln w="9525">
            <a:noFill/>
            <a:miter lim="800000"/>
            <a:headEnd/>
            <a:tailEnd/>
          </a:ln>
        </p:spPr>
      </p:pic>
      <p:pic>
        <p:nvPicPr>
          <p:cNvPr id="4099" name="Picture 3"/>
          <p:cNvPicPr>
            <a:picLocks noChangeAspect="1" noChangeArrowheads="1"/>
          </p:cNvPicPr>
          <p:nvPr/>
        </p:nvPicPr>
        <p:blipFill>
          <a:blip r:embed="rId4" cstate="print"/>
          <a:srcRect/>
          <a:stretch>
            <a:fillRect/>
          </a:stretch>
        </p:blipFill>
        <p:spPr bwMode="auto">
          <a:xfrm>
            <a:off x="-1" y="990600"/>
            <a:ext cx="4722959" cy="2133600"/>
          </a:xfrm>
          <a:prstGeom prst="rect">
            <a:avLst/>
          </a:prstGeom>
          <a:noFill/>
          <a:ln w="9525">
            <a:noFill/>
            <a:miter lim="800000"/>
            <a:headEnd/>
            <a:tailEnd/>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endParaRPr lang="en-US" dirty="0"/>
          </a:p>
        </p:txBody>
      </p:sp>
      <p:sp>
        <p:nvSpPr>
          <p:cNvPr id="3" name="Title 2"/>
          <p:cNvSpPr>
            <a:spLocks noGrp="1"/>
          </p:cNvSpPr>
          <p:nvPr>
            <p:ph type="title"/>
          </p:nvPr>
        </p:nvSpPr>
        <p:spPr/>
        <p:txBody>
          <a:bodyPr>
            <a:normAutofit/>
          </a:bodyPr>
          <a:lstStyle/>
          <a:p>
            <a:r>
              <a:rPr lang="en-US" altLang="zh-CN" b="1" u="sng" dirty="0" smtClean="0">
                <a:hlinkClick r:id="rId2"/>
              </a:rPr>
              <a:t>《</a:t>
            </a:r>
            <a:r>
              <a:rPr lang="zh-CN" altLang="en-US" b="1" u="sng" dirty="0" smtClean="0">
                <a:hlinkClick r:id="rId2"/>
              </a:rPr>
              <a:t>大话设计模式</a:t>
            </a:r>
            <a:r>
              <a:rPr lang="en-US" altLang="zh-CN" b="1" u="sng" dirty="0" smtClean="0">
                <a:hlinkClick r:id="rId2"/>
              </a:rPr>
              <a:t>》Python</a:t>
            </a:r>
            <a:r>
              <a:rPr lang="zh-CN" altLang="en-US" b="1" u="sng" dirty="0" smtClean="0">
                <a:hlinkClick r:id="rId2"/>
              </a:rPr>
              <a:t>版代码实现</a:t>
            </a:r>
            <a:endParaRPr lang="en-US" dirty="0"/>
          </a:p>
        </p:txBody>
      </p:sp>
      <p:sp>
        <p:nvSpPr>
          <p:cNvPr id="4" name="Content Placeholder 3"/>
          <p:cNvSpPr>
            <a:spLocks noGrp="1"/>
          </p:cNvSpPr>
          <p:nvPr>
            <p:ph sz="quarter" idx="10"/>
          </p:nvPr>
        </p:nvSpPr>
        <p:spPr/>
        <p:txBody>
          <a:bodyPr/>
          <a:lstStyle/>
          <a:p>
            <a:r>
              <a:rPr lang="en-US" dirty="0" smtClean="0">
                <a:hlinkClick r:id="rId2"/>
              </a:rPr>
              <a:t>http://www.cnblogs.com/wuyuegb2312/archive/2013/04/09/3008320.html</a:t>
            </a:r>
            <a:r>
              <a:rPr lang="en-US" dirty="0" smtClean="0"/>
              <a:t> </a:t>
            </a:r>
            <a:endParaRPr lang="en-US" dirty="0"/>
          </a:p>
        </p:txBody>
      </p:sp>
      <p:pic>
        <p:nvPicPr>
          <p:cNvPr id="5122" name="Picture 2"/>
          <p:cNvPicPr>
            <a:picLocks noChangeAspect="1" noChangeArrowheads="1"/>
          </p:cNvPicPr>
          <p:nvPr/>
        </p:nvPicPr>
        <p:blipFill>
          <a:blip r:embed="rId3" cstate="print"/>
          <a:srcRect/>
          <a:stretch>
            <a:fillRect/>
          </a:stretch>
        </p:blipFill>
        <p:spPr bwMode="auto">
          <a:xfrm>
            <a:off x="4191000" y="1219200"/>
            <a:ext cx="2895600" cy="3475737"/>
          </a:xfrm>
          <a:prstGeom prst="rect">
            <a:avLst/>
          </a:prstGeom>
          <a:noFill/>
          <a:ln w="9525">
            <a:noFill/>
            <a:miter lim="800000"/>
            <a:headEnd/>
            <a:tailEnd/>
          </a:ln>
        </p:spPr>
      </p:pic>
      <p:pic>
        <p:nvPicPr>
          <p:cNvPr id="5124" name="Picture 4"/>
          <p:cNvPicPr>
            <a:picLocks noChangeAspect="1" noChangeArrowheads="1"/>
          </p:cNvPicPr>
          <p:nvPr/>
        </p:nvPicPr>
        <p:blipFill>
          <a:blip r:embed="rId4" cstate="print"/>
          <a:srcRect/>
          <a:stretch>
            <a:fillRect/>
          </a:stretch>
        </p:blipFill>
        <p:spPr bwMode="auto">
          <a:xfrm>
            <a:off x="304800" y="1066800"/>
            <a:ext cx="4038600" cy="1628413"/>
          </a:xfrm>
          <a:prstGeom prst="rect">
            <a:avLst/>
          </a:prstGeom>
          <a:noFill/>
          <a:ln w="9525">
            <a:noFill/>
            <a:miter lim="800000"/>
            <a:headEnd/>
            <a:tailEnd/>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endParaRPr lang="en-US" dirty="0"/>
          </a:p>
        </p:txBody>
      </p:sp>
      <p:sp>
        <p:nvSpPr>
          <p:cNvPr id="3" name="Title 2"/>
          <p:cNvSpPr>
            <a:spLocks noGrp="1"/>
          </p:cNvSpPr>
          <p:nvPr>
            <p:ph type="title"/>
          </p:nvPr>
        </p:nvSpPr>
        <p:spPr/>
        <p:txBody>
          <a:bodyPr>
            <a:normAutofit/>
          </a:bodyPr>
          <a:lstStyle/>
          <a:p>
            <a:r>
              <a:rPr lang="en-US" altLang="zh-CN" b="1" u="sng" dirty="0" smtClean="0">
                <a:hlinkClick r:id="rId2"/>
              </a:rPr>
              <a:t>《</a:t>
            </a:r>
            <a:r>
              <a:rPr lang="zh-CN" altLang="en-US" b="1" u="sng" dirty="0" smtClean="0">
                <a:hlinkClick r:id="rId2"/>
              </a:rPr>
              <a:t>大话设计模式</a:t>
            </a:r>
            <a:r>
              <a:rPr lang="en-US" altLang="zh-CN" b="1" u="sng" dirty="0" smtClean="0">
                <a:hlinkClick r:id="rId2"/>
              </a:rPr>
              <a:t>》Python</a:t>
            </a:r>
            <a:r>
              <a:rPr lang="zh-CN" altLang="en-US" b="1" u="sng" dirty="0" smtClean="0">
                <a:hlinkClick r:id="rId2"/>
              </a:rPr>
              <a:t>版代码实现</a:t>
            </a:r>
            <a:endParaRPr lang="en-US" dirty="0"/>
          </a:p>
        </p:txBody>
      </p:sp>
      <p:sp>
        <p:nvSpPr>
          <p:cNvPr id="4" name="Content Placeholder 3"/>
          <p:cNvSpPr>
            <a:spLocks noGrp="1"/>
          </p:cNvSpPr>
          <p:nvPr>
            <p:ph sz="quarter" idx="10"/>
          </p:nvPr>
        </p:nvSpPr>
        <p:spPr/>
        <p:txBody>
          <a:bodyPr/>
          <a:lstStyle/>
          <a:p>
            <a:r>
              <a:rPr lang="en-US" dirty="0" smtClean="0">
                <a:hlinkClick r:id="rId2"/>
              </a:rPr>
              <a:t>http://www.cnblogs.com/wuyuegb2312/archive/2013/04/09/3008320.html</a:t>
            </a:r>
            <a:r>
              <a:rPr lang="en-US" dirty="0" smtClean="0"/>
              <a:t> </a:t>
            </a:r>
            <a:endParaRPr lang="en-US" dirty="0"/>
          </a:p>
        </p:txBody>
      </p:sp>
      <p:pic>
        <p:nvPicPr>
          <p:cNvPr id="6146" name="Picture 2"/>
          <p:cNvPicPr>
            <a:picLocks noChangeAspect="1" noChangeArrowheads="1"/>
          </p:cNvPicPr>
          <p:nvPr/>
        </p:nvPicPr>
        <p:blipFill>
          <a:blip r:embed="rId3" cstate="print"/>
          <a:srcRect/>
          <a:stretch>
            <a:fillRect/>
          </a:stretch>
        </p:blipFill>
        <p:spPr bwMode="auto">
          <a:xfrm>
            <a:off x="3962400" y="152400"/>
            <a:ext cx="3062065" cy="4730750"/>
          </a:xfrm>
          <a:prstGeom prst="rect">
            <a:avLst/>
          </a:prstGeom>
          <a:noFill/>
          <a:ln w="9525">
            <a:noFill/>
            <a:miter lim="800000"/>
            <a:headEnd/>
            <a:tailEnd/>
          </a:ln>
        </p:spPr>
      </p:pic>
      <p:pic>
        <p:nvPicPr>
          <p:cNvPr id="8" name="Picture 3"/>
          <p:cNvPicPr>
            <a:picLocks noChangeAspect="1" noChangeArrowheads="1"/>
          </p:cNvPicPr>
          <p:nvPr/>
        </p:nvPicPr>
        <p:blipFill>
          <a:blip r:embed="rId4" cstate="print"/>
          <a:srcRect/>
          <a:stretch>
            <a:fillRect/>
          </a:stretch>
        </p:blipFill>
        <p:spPr bwMode="auto">
          <a:xfrm>
            <a:off x="457200" y="762000"/>
            <a:ext cx="3134170" cy="3911600"/>
          </a:xfrm>
          <a:prstGeom prst="rect">
            <a:avLst/>
          </a:prstGeom>
          <a:noFill/>
          <a:ln w="9525">
            <a:noFill/>
            <a:miter lim="800000"/>
            <a:headEnd/>
            <a:tailEnd/>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endParaRPr lang="en-US"/>
          </a:p>
        </p:txBody>
      </p:sp>
      <p:sp>
        <p:nvSpPr>
          <p:cNvPr id="3" name="Title 2"/>
          <p:cNvSpPr>
            <a:spLocks noGrp="1"/>
          </p:cNvSpPr>
          <p:nvPr>
            <p:ph type="title"/>
          </p:nvPr>
        </p:nvSpPr>
        <p:spPr/>
        <p:txBody>
          <a:bodyPr/>
          <a:lstStyle/>
          <a:p>
            <a:endParaRPr lang="en-US"/>
          </a:p>
        </p:txBody>
      </p:sp>
      <p:sp>
        <p:nvSpPr>
          <p:cNvPr id="4" name="Content Placeholder 3"/>
          <p:cNvSpPr>
            <a:spLocks noGrp="1"/>
          </p:cNvSpPr>
          <p:nvPr>
            <p:ph sz="quarter" idx="10"/>
          </p:nvPr>
        </p:nvSpPr>
        <p:spPr/>
        <p:txBody>
          <a:bodyPr/>
          <a:lstStyle/>
          <a:p>
            <a:endParaRPr 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r>
              <a:rPr lang="zh-CN" altLang="en-US" b="1" dirty="0" smtClean="0">
                <a:solidFill>
                  <a:srgbClr val="FF0000"/>
                </a:solidFill>
              </a:rPr>
              <a:t>如果子类不实现父类的</a:t>
            </a:r>
            <a:r>
              <a:rPr lang="en-US" altLang="zh-CN" b="1" dirty="0" smtClean="0">
                <a:solidFill>
                  <a:srgbClr val="FF0000"/>
                </a:solidFill>
              </a:rPr>
              <a:t>_</a:t>
            </a:r>
            <a:r>
              <a:rPr lang="en-US" b="1" dirty="0" err="1" smtClean="0">
                <a:solidFill>
                  <a:srgbClr val="FF0000"/>
                </a:solidFill>
              </a:rPr>
              <a:t>getBaiduHeaders</a:t>
            </a:r>
            <a:r>
              <a:rPr lang="zh-CN" altLang="en-US" b="1" dirty="0" smtClean="0">
                <a:solidFill>
                  <a:srgbClr val="FF0000"/>
                </a:solidFill>
              </a:rPr>
              <a:t>方法</a:t>
            </a:r>
            <a:r>
              <a:rPr lang="en-US" altLang="zh-CN" b="1" dirty="0" smtClean="0">
                <a:solidFill>
                  <a:srgbClr val="FF0000"/>
                </a:solidFill>
              </a:rPr>
              <a:t>,</a:t>
            </a:r>
          </a:p>
          <a:p>
            <a:r>
              <a:rPr lang="zh-CN" altLang="en-US" b="1" dirty="0" smtClean="0">
                <a:solidFill>
                  <a:srgbClr val="FF0000"/>
                </a:solidFill>
              </a:rPr>
              <a:t>则抛出</a:t>
            </a:r>
            <a:r>
              <a:rPr lang="en-US" b="1" dirty="0" err="1" smtClean="0">
                <a:solidFill>
                  <a:srgbClr val="FF0000"/>
                </a:solidFill>
              </a:rPr>
              <a:t>TypeError</a:t>
            </a:r>
            <a:r>
              <a:rPr lang="en-US" dirty="0" smtClean="0"/>
              <a:t>: </a:t>
            </a:r>
          </a:p>
          <a:p>
            <a:pPr lvl="1"/>
            <a:r>
              <a:rPr lang="en-US" dirty="0" smtClean="0"/>
              <a:t>Can't instantiate abstract class </a:t>
            </a:r>
            <a:r>
              <a:rPr lang="en-US" dirty="0" err="1" smtClean="0"/>
              <a:t>BaiduHeaders</a:t>
            </a:r>
            <a:r>
              <a:rPr lang="en-US" dirty="0" smtClean="0"/>
              <a:t> with abstract methods  </a:t>
            </a:r>
            <a:r>
              <a:rPr lang="zh-CN" altLang="en-US" dirty="0" smtClean="0"/>
              <a:t>异常</a:t>
            </a:r>
            <a:endParaRPr lang="en-US" dirty="0"/>
          </a:p>
        </p:txBody>
      </p:sp>
      <p:sp>
        <p:nvSpPr>
          <p:cNvPr id="3" name="Title 2"/>
          <p:cNvSpPr>
            <a:spLocks noGrp="1"/>
          </p:cNvSpPr>
          <p:nvPr>
            <p:ph type="title"/>
          </p:nvPr>
        </p:nvSpPr>
        <p:spPr/>
        <p:txBody>
          <a:bodyPr>
            <a:normAutofit/>
          </a:bodyPr>
          <a:lstStyle/>
          <a:p>
            <a:r>
              <a:rPr lang="en-US" altLang="zh-CN" b="1" dirty="0" smtClean="0">
                <a:hlinkClick r:id="rId2"/>
              </a:rPr>
              <a:t>python </a:t>
            </a:r>
            <a:r>
              <a:rPr lang="zh-CN" altLang="en-US" b="1" dirty="0" smtClean="0">
                <a:hlinkClick r:id="rId2"/>
              </a:rPr>
              <a:t>抽象类、抽象方法的实现</a:t>
            </a:r>
            <a:endParaRPr lang="en-US" dirty="0"/>
          </a:p>
        </p:txBody>
      </p:sp>
      <p:sp>
        <p:nvSpPr>
          <p:cNvPr id="4" name="Content Placeholder 3"/>
          <p:cNvSpPr>
            <a:spLocks noGrp="1"/>
          </p:cNvSpPr>
          <p:nvPr>
            <p:ph sz="quarter" idx="10"/>
          </p:nvPr>
        </p:nvSpPr>
        <p:spPr/>
        <p:txBody>
          <a:bodyPr/>
          <a:lstStyle/>
          <a:p>
            <a:r>
              <a:rPr lang="en-US" dirty="0" smtClean="0">
                <a:hlinkClick r:id="rId2"/>
              </a:rPr>
              <a:t>http://www.cnblogs.com/bjdxy/archive/2012/11/15/2772119.html</a:t>
            </a:r>
            <a:endParaRPr lang="en-US" dirty="0" smtClean="0"/>
          </a:p>
          <a:p>
            <a:endParaRPr lang="en-US" dirty="0"/>
          </a:p>
        </p:txBody>
      </p:sp>
      <p:pic>
        <p:nvPicPr>
          <p:cNvPr id="1026" name="Picture 2"/>
          <p:cNvPicPr>
            <a:picLocks noChangeAspect="1" noChangeArrowheads="1"/>
          </p:cNvPicPr>
          <p:nvPr/>
        </p:nvPicPr>
        <p:blipFill>
          <a:blip r:embed="rId3" cstate="print"/>
          <a:srcRect/>
          <a:stretch>
            <a:fillRect/>
          </a:stretch>
        </p:blipFill>
        <p:spPr bwMode="auto">
          <a:xfrm>
            <a:off x="4495800" y="1066800"/>
            <a:ext cx="3026369" cy="4343400"/>
          </a:xfrm>
          <a:prstGeom prst="rect">
            <a:avLst/>
          </a:prstGeom>
          <a:noFill/>
          <a:ln w="9525">
            <a:noFill/>
            <a:miter lim="800000"/>
            <a:headEnd/>
            <a:tailEnd/>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r>
              <a:rPr lang="zh-CN" altLang="en-US" dirty="0" smtClean="0"/>
              <a:t>纯粹的函数式编程语言编写的函数没有变量，因此，任意一个函数，只要输入是确定的，输出就是确定的，这种纯函数我们称之为没有副作用。而允许使用变量的程序设计语言，由于函数内部的变量状态不确定，同样的输入，可能得到不同的输出，因此，这种函数是有副作用的。</a:t>
            </a:r>
            <a:endParaRPr lang="en-US" dirty="0"/>
          </a:p>
        </p:txBody>
      </p:sp>
      <p:sp>
        <p:nvSpPr>
          <p:cNvPr id="3" name="Title 2"/>
          <p:cNvSpPr>
            <a:spLocks noGrp="1"/>
          </p:cNvSpPr>
          <p:nvPr>
            <p:ph type="title"/>
          </p:nvPr>
        </p:nvSpPr>
        <p:spPr/>
        <p:txBody>
          <a:bodyPr/>
          <a:lstStyle/>
          <a:p>
            <a:r>
              <a:rPr lang="zh-CN" altLang="en-US" dirty="0" smtClean="0"/>
              <a:t>函数式编程</a:t>
            </a:r>
            <a:endParaRPr lang="en-US" dirty="0"/>
          </a:p>
        </p:txBody>
      </p:sp>
      <p:sp>
        <p:nvSpPr>
          <p:cNvPr id="4" name="Content Placeholder 3"/>
          <p:cNvSpPr>
            <a:spLocks noGrp="1"/>
          </p:cNvSpPr>
          <p:nvPr>
            <p:ph sz="quarter" idx="10"/>
          </p:nvPr>
        </p:nvSpPr>
        <p:spPr/>
        <p:txBody>
          <a:bodyPr/>
          <a:lstStyle/>
          <a:p>
            <a:r>
              <a:rPr lang="en-US" dirty="0" smtClean="0">
                <a:hlinkClick r:id="rId2"/>
              </a:rPr>
              <a:t>http://www.liaoxuefeng.com/wiki/001374738125095c955c1e6d8bb493182103fac9270762a000/001386819866394c3f9efcd1a454b2a8c57933e976445c0000</a:t>
            </a:r>
            <a:endParaRPr lang="en-US" dirty="0" smtClean="0"/>
          </a:p>
          <a:p>
            <a:endParaRPr lang="en-US" dirty="0"/>
          </a:p>
        </p:txBody>
      </p:sp>
      <p:pic>
        <p:nvPicPr>
          <p:cNvPr id="20482" name="Picture 2"/>
          <p:cNvPicPr>
            <a:picLocks noChangeAspect="1" noChangeArrowheads="1"/>
          </p:cNvPicPr>
          <p:nvPr/>
        </p:nvPicPr>
        <p:blipFill>
          <a:blip r:embed="rId3" cstate="print"/>
          <a:srcRect/>
          <a:stretch>
            <a:fillRect/>
          </a:stretch>
        </p:blipFill>
        <p:spPr bwMode="auto">
          <a:xfrm>
            <a:off x="3124200" y="1600200"/>
            <a:ext cx="3795714" cy="346595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endParaRPr lang="en-US"/>
          </a:p>
        </p:txBody>
      </p:sp>
      <p:sp>
        <p:nvSpPr>
          <p:cNvPr id="3" name="Title 2"/>
          <p:cNvSpPr>
            <a:spLocks noGrp="1"/>
          </p:cNvSpPr>
          <p:nvPr>
            <p:ph type="title"/>
          </p:nvPr>
        </p:nvSpPr>
        <p:spPr/>
        <p:txBody>
          <a:bodyPr/>
          <a:lstStyle/>
          <a:p>
            <a:r>
              <a:rPr lang="en-US" altLang="zh-CN" dirty="0" smtClean="0"/>
              <a:t>Python--0</a:t>
            </a:r>
            <a:endParaRPr lang="en-US" dirty="0"/>
          </a:p>
        </p:txBody>
      </p:sp>
      <p:sp>
        <p:nvSpPr>
          <p:cNvPr id="4" name="Content Placeholder 3"/>
          <p:cNvSpPr>
            <a:spLocks noGrp="1"/>
          </p:cNvSpPr>
          <p:nvPr>
            <p:ph sz="quarter" idx="10"/>
          </p:nvPr>
        </p:nvSpPr>
        <p:spPr/>
        <p:txBody>
          <a:bodyPr/>
          <a:lstStyle/>
          <a:p>
            <a:endParaRPr lang="en-US"/>
          </a:p>
        </p:txBody>
      </p:sp>
      <p:pic>
        <p:nvPicPr>
          <p:cNvPr id="1026" name="Picture 2" descr="http://www.pythontab.com/statics/js/ueditor/php/upload1/20150422/14296978024588.png"/>
          <p:cNvPicPr>
            <a:picLocks noChangeAspect="1" noChangeArrowheads="1"/>
          </p:cNvPicPr>
          <p:nvPr/>
        </p:nvPicPr>
        <p:blipFill>
          <a:blip r:embed="rId2" cstate="print"/>
          <a:srcRect/>
          <a:stretch>
            <a:fillRect/>
          </a:stretch>
        </p:blipFill>
        <p:spPr bwMode="auto">
          <a:xfrm>
            <a:off x="457200" y="990600"/>
            <a:ext cx="5711339" cy="4267200"/>
          </a:xfrm>
          <a:prstGeom prst="rect">
            <a:avLst/>
          </a:prstGeom>
          <a:noFill/>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r>
              <a:rPr lang="en-US" altLang="zh-CN" dirty="0" smtClean="0"/>
              <a:t>map()</a:t>
            </a:r>
            <a:r>
              <a:rPr lang="zh-CN" altLang="en-US" dirty="0" smtClean="0"/>
              <a:t>函数接收两个参数，一个是函数，一个是序列，</a:t>
            </a:r>
            <a:r>
              <a:rPr lang="en-US" altLang="zh-CN" dirty="0" smtClean="0"/>
              <a:t>map</a:t>
            </a:r>
            <a:r>
              <a:rPr lang="zh-CN" altLang="en-US" dirty="0" smtClean="0"/>
              <a:t>将传入的函数依次作用到序列的每个元素，并把结果作为新的</a:t>
            </a:r>
            <a:r>
              <a:rPr lang="en-US" altLang="zh-CN" dirty="0" smtClean="0"/>
              <a:t>list</a:t>
            </a:r>
            <a:r>
              <a:rPr lang="zh-CN" altLang="en-US" dirty="0" smtClean="0"/>
              <a:t>返回。</a:t>
            </a:r>
            <a:endParaRPr lang="en-US" dirty="0"/>
          </a:p>
        </p:txBody>
      </p:sp>
      <p:sp>
        <p:nvSpPr>
          <p:cNvPr id="3" name="Title 2"/>
          <p:cNvSpPr>
            <a:spLocks noGrp="1"/>
          </p:cNvSpPr>
          <p:nvPr>
            <p:ph type="title"/>
          </p:nvPr>
        </p:nvSpPr>
        <p:spPr/>
        <p:txBody>
          <a:bodyPr/>
          <a:lstStyle/>
          <a:p>
            <a:r>
              <a:rPr lang="en-US" altLang="zh-CN" dirty="0" smtClean="0"/>
              <a:t>Python – map/reduce</a:t>
            </a:r>
            <a:endParaRPr lang="en-US" dirty="0"/>
          </a:p>
        </p:txBody>
      </p:sp>
      <p:sp>
        <p:nvSpPr>
          <p:cNvPr id="4" name="Content Placeholder 3"/>
          <p:cNvSpPr>
            <a:spLocks noGrp="1"/>
          </p:cNvSpPr>
          <p:nvPr>
            <p:ph sz="quarter" idx="10"/>
          </p:nvPr>
        </p:nvSpPr>
        <p:spPr/>
        <p:txBody>
          <a:bodyPr/>
          <a:lstStyle/>
          <a:p>
            <a:endParaRPr lang="en-US"/>
          </a:p>
        </p:txBody>
      </p:sp>
      <p:pic>
        <p:nvPicPr>
          <p:cNvPr id="21506" name="Picture 2"/>
          <p:cNvPicPr>
            <a:picLocks noChangeAspect="1" noChangeArrowheads="1"/>
          </p:cNvPicPr>
          <p:nvPr/>
        </p:nvPicPr>
        <p:blipFill>
          <a:blip r:embed="rId2" cstate="print"/>
          <a:srcRect/>
          <a:stretch>
            <a:fillRect/>
          </a:stretch>
        </p:blipFill>
        <p:spPr bwMode="auto">
          <a:xfrm>
            <a:off x="5562600" y="1219200"/>
            <a:ext cx="1371600" cy="56738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endParaRPr lang="en-US"/>
          </a:p>
        </p:txBody>
      </p:sp>
      <p:sp>
        <p:nvSpPr>
          <p:cNvPr id="3" name="Title 2"/>
          <p:cNvSpPr>
            <a:spLocks noGrp="1"/>
          </p:cNvSpPr>
          <p:nvPr>
            <p:ph type="title"/>
          </p:nvPr>
        </p:nvSpPr>
        <p:spPr/>
        <p:txBody>
          <a:bodyPr>
            <a:normAutofit/>
          </a:bodyPr>
          <a:lstStyle/>
          <a:p>
            <a:r>
              <a:rPr lang="en-US" b="1" dirty="0" smtClean="0"/>
              <a:t>Python </a:t>
            </a:r>
            <a:r>
              <a:rPr lang="zh-CN" altLang="en-US" b="1" dirty="0" smtClean="0"/>
              <a:t>异常处理</a:t>
            </a:r>
            <a:endParaRPr lang="en-US" dirty="0"/>
          </a:p>
        </p:txBody>
      </p:sp>
      <p:sp>
        <p:nvSpPr>
          <p:cNvPr id="4" name="Content Placeholder 3"/>
          <p:cNvSpPr>
            <a:spLocks noGrp="1"/>
          </p:cNvSpPr>
          <p:nvPr>
            <p:ph sz="quarter" idx="10"/>
          </p:nvPr>
        </p:nvSpPr>
        <p:spPr/>
        <p:txBody>
          <a:bodyPr/>
          <a:lstStyle/>
          <a:p>
            <a:endParaRPr lang="en-US" dirty="0"/>
          </a:p>
        </p:txBody>
      </p:sp>
      <p:pic>
        <p:nvPicPr>
          <p:cNvPr id="5122" name="Picture 2"/>
          <p:cNvPicPr>
            <a:picLocks noChangeAspect="1" noChangeArrowheads="1"/>
          </p:cNvPicPr>
          <p:nvPr/>
        </p:nvPicPr>
        <p:blipFill>
          <a:blip r:embed="rId2" cstate="print"/>
          <a:srcRect/>
          <a:stretch>
            <a:fillRect/>
          </a:stretch>
        </p:blipFill>
        <p:spPr bwMode="auto">
          <a:xfrm>
            <a:off x="0" y="990601"/>
            <a:ext cx="3733800" cy="1764772"/>
          </a:xfrm>
          <a:prstGeom prst="rect">
            <a:avLst/>
          </a:prstGeom>
          <a:noFill/>
          <a:ln w="9525">
            <a:noFill/>
            <a:miter lim="800000"/>
            <a:headEnd/>
            <a:tailEnd/>
          </a:ln>
        </p:spPr>
      </p:pic>
      <p:pic>
        <p:nvPicPr>
          <p:cNvPr id="5123" name="Picture 3"/>
          <p:cNvPicPr>
            <a:picLocks noChangeAspect="1" noChangeArrowheads="1"/>
          </p:cNvPicPr>
          <p:nvPr/>
        </p:nvPicPr>
        <p:blipFill>
          <a:blip r:embed="rId3" cstate="print"/>
          <a:srcRect/>
          <a:stretch>
            <a:fillRect/>
          </a:stretch>
        </p:blipFill>
        <p:spPr bwMode="auto">
          <a:xfrm>
            <a:off x="0" y="2895600"/>
            <a:ext cx="1818968" cy="1143000"/>
          </a:xfrm>
          <a:prstGeom prst="rect">
            <a:avLst/>
          </a:prstGeom>
          <a:noFill/>
          <a:ln w="9525">
            <a:noFill/>
            <a:miter lim="800000"/>
            <a:headEnd/>
            <a:tailEnd/>
          </a:ln>
        </p:spPr>
      </p:pic>
      <p:pic>
        <p:nvPicPr>
          <p:cNvPr id="5124" name="Picture 4"/>
          <p:cNvPicPr>
            <a:picLocks noChangeAspect="1" noChangeArrowheads="1"/>
          </p:cNvPicPr>
          <p:nvPr/>
        </p:nvPicPr>
        <p:blipFill>
          <a:blip r:embed="rId4" cstate="print"/>
          <a:srcRect/>
          <a:stretch>
            <a:fillRect/>
          </a:stretch>
        </p:blipFill>
        <p:spPr bwMode="auto">
          <a:xfrm>
            <a:off x="0" y="4293239"/>
            <a:ext cx="1924050" cy="1193161"/>
          </a:xfrm>
          <a:prstGeom prst="rect">
            <a:avLst/>
          </a:prstGeom>
          <a:noFill/>
          <a:ln w="9525">
            <a:noFill/>
            <a:miter lim="800000"/>
            <a:headEnd/>
            <a:tailEnd/>
          </a:ln>
        </p:spPr>
      </p:pic>
      <p:pic>
        <p:nvPicPr>
          <p:cNvPr id="5125" name="Picture 5"/>
          <p:cNvPicPr>
            <a:picLocks noChangeAspect="1" noChangeArrowheads="1"/>
          </p:cNvPicPr>
          <p:nvPr/>
        </p:nvPicPr>
        <p:blipFill>
          <a:blip r:embed="rId5" cstate="print"/>
          <a:srcRect/>
          <a:stretch>
            <a:fillRect/>
          </a:stretch>
        </p:blipFill>
        <p:spPr bwMode="auto">
          <a:xfrm>
            <a:off x="1981200" y="3657600"/>
            <a:ext cx="2579627" cy="1828800"/>
          </a:xfrm>
          <a:prstGeom prst="rect">
            <a:avLst/>
          </a:prstGeom>
          <a:noFill/>
          <a:ln w="9525">
            <a:noFill/>
            <a:miter lim="800000"/>
            <a:headEnd/>
            <a:tailEnd/>
          </a:ln>
        </p:spPr>
      </p:pic>
      <p:pic>
        <p:nvPicPr>
          <p:cNvPr id="5126" name="Picture 6"/>
          <p:cNvPicPr>
            <a:picLocks noChangeAspect="1" noChangeArrowheads="1"/>
          </p:cNvPicPr>
          <p:nvPr/>
        </p:nvPicPr>
        <p:blipFill>
          <a:blip r:embed="rId6" cstate="print"/>
          <a:srcRect/>
          <a:stretch>
            <a:fillRect/>
          </a:stretch>
        </p:blipFill>
        <p:spPr bwMode="auto">
          <a:xfrm>
            <a:off x="3739013" y="838200"/>
            <a:ext cx="3576187" cy="319563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endParaRPr lang="en-US"/>
          </a:p>
        </p:txBody>
      </p:sp>
      <p:sp>
        <p:nvSpPr>
          <p:cNvPr id="3" name="Title 2"/>
          <p:cNvSpPr>
            <a:spLocks noGrp="1"/>
          </p:cNvSpPr>
          <p:nvPr>
            <p:ph type="title"/>
          </p:nvPr>
        </p:nvSpPr>
        <p:spPr/>
        <p:txBody>
          <a:bodyPr/>
          <a:lstStyle/>
          <a:p>
            <a:r>
              <a:rPr lang="en-US" altLang="zh-CN" dirty="0" smtClean="0"/>
              <a:t>Python </a:t>
            </a:r>
            <a:r>
              <a:rPr lang="zh-CN" altLang="en-US" dirty="0" smtClean="0"/>
              <a:t>线程</a:t>
            </a:r>
            <a:endParaRPr lang="en-US" dirty="0"/>
          </a:p>
        </p:txBody>
      </p:sp>
      <p:sp>
        <p:nvSpPr>
          <p:cNvPr id="4" name="Content Placeholder 3"/>
          <p:cNvSpPr>
            <a:spLocks noGrp="1"/>
          </p:cNvSpPr>
          <p:nvPr>
            <p:ph sz="quarter" idx="10"/>
          </p:nvPr>
        </p:nvSpPr>
        <p:spPr/>
        <p:txBody>
          <a:bodyPr/>
          <a:lstStyle/>
          <a:p>
            <a:r>
              <a:rPr lang="en-US" dirty="0" smtClean="0">
                <a:hlinkClick r:id="rId2"/>
              </a:rPr>
              <a:t>http://www.liaoxuefeng.com/wiki/0014316089557264a6b348958f449949df42a6d3a2e542c000/00143192823818768cd506abbc94eb5916192364506fa5d000</a:t>
            </a:r>
            <a:endParaRPr lang="en-US" dirty="0" smtClean="0"/>
          </a:p>
          <a:p>
            <a:endParaRPr lang="en-US" dirty="0"/>
          </a:p>
        </p:txBody>
      </p:sp>
      <p:pic>
        <p:nvPicPr>
          <p:cNvPr id="6146" name="Picture 2"/>
          <p:cNvPicPr>
            <a:picLocks noChangeAspect="1" noChangeArrowheads="1"/>
          </p:cNvPicPr>
          <p:nvPr/>
        </p:nvPicPr>
        <p:blipFill>
          <a:blip r:embed="rId3" cstate="print"/>
          <a:srcRect/>
          <a:stretch>
            <a:fillRect/>
          </a:stretch>
        </p:blipFill>
        <p:spPr bwMode="auto">
          <a:xfrm>
            <a:off x="0" y="1980367"/>
            <a:ext cx="3276600" cy="3506033"/>
          </a:xfrm>
          <a:prstGeom prst="rect">
            <a:avLst/>
          </a:prstGeom>
          <a:noFill/>
          <a:ln w="9525">
            <a:noFill/>
            <a:miter lim="800000"/>
            <a:headEnd/>
            <a:tailEnd/>
          </a:ln>
        </p:spPr>
      </p:pic>
      <p:grpSp>
        <p:nvGrpSpPr>
          <p:cNvPr id="8" name="Group 7"/>
          <p:cNvGrpSpPr/>
          <p:nvPr/>
        </p:nvGrpSpPr>
        <p:grpSpPr>
          <a:xfrm>
            <a:off x="3429000" y="-1"/>
            <a:ext cx="3886200" cy="5372101"/>
            <a:chOff x="3429000" y="-1"/>
            <a:chExt cx="3886200" cy="5372101"/>
          </a:xfrm>
        </p:grpSpPr>
        <p:pic>
          <p:nvPicPr>
            <p:cNvPr id="8194" name="Picture 2"/>
            <p:cNvPicPr>
              <a:picLocks noChangeAspect="1" noChangeArrowheads="1"/>
            </p:cNvPicPr>
            <p:nvPr/>
          </p:nvPicPr>
          <p:blipFill>
            <a:blip r:embed="rId4" cstate="print"/>
            <a:srcRect/>
            <a:stretch>
              <a:fillRect/>
            </a:stretch>
          </p:blipFill>
          <p:spPr bwMode="auto">
            <a:xfrm>
              <a:off x="3429000" y="-1"/>
              <a:ext cx="3886200" cy="2642865"/>
            </a:xfrm>
            <a:prstGeom prst="rect">
              <a:avLst/>
            </a:prstGeom>
            <a:noFill/>
            <a:ln w="9525">
              <a:noFill/>
              <a:miter lim="800000"/>
              <a:headEnd/>
              <a:tailEnd/>
            </a:ln>
          </p:spPr>
        </p:pic>
        <p:pic>
          <p:nvPicPr>
            <p:cNvPr id="8195" name="Picture 3"/>
            <p:cNvPicPr>
              <a:picLocks noChangeAspect="1" noChangeArrowheads="1"/>
            </p:cNvPicPr>
            <p:nvPr/>
          </p:nvPicPr>
          <p:blipFill>
            <a:blip r:embed="rId5" cstate="print"/>
            <a:srcRect/>
            <a:stretch>
              <a:fillRect/>
            </a:stretch>
          </p:blipFill>
          <p:spPr bwMode="auto">
            <a:xfrm>
              <a:off x="4457700" y="2667000"/>
              <a:ext cx="2857500" cy="2705100"/>
            </a:xfrm>
            <a:prstGeom prst="rect">
              <a:avLst/>
            </a:prstGeom>
            <a:noFill/>
            <a:ln w="9525">
              <a:noFill/>
              <a:miter lim="800000"/>
              <a:headEnd/>
              <a:tailEnd/>
            </a:ln>
          </p:spPr>
        </p:pic>
      </p:gr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r>
              <a:rPr lang="zh-CN" altLang="en-US" dirty="0" smtClean="0"/>
              <a:t>多线程和多进程最大的不同在于，</a:t>
            </a:r>
            <a:endParaRPr lang="en-US" altLang="zh-CN" dirty="0" smtClean="0"/>
          </a:p>
          <a:p>
            <a:pPr lvl="1"/>
            <a:r>
              <a:rPr lang="zh-CN" altLang="en-US" dirty="0" smtClean="0"/>
              <a:t>多进程中，同一个变量，各自有一份拷贝存在于每个进程中，互不影响，</a:t>
            </a:r>
            <a:endParaRPr lang="en-US" altLang="zh-CN" dirty="0" smtClean="0"/>
          </a:p>
          <a:p>
            <a:pPr lvl="1"/>
            <a:r>
              <a:rPr lang="zh-CN" altLang="en-US" dirty="0" smtClean="0"/>
              <a:t>而多线程中，所有变量都由所有线程共享，所以，任何一个变量都可以被任何一个线程修改，因此，线程之间共享数据最大的危险在于多个线程同时改一个变量，把内容给改乱了。</a:t>
            </a:r>
            <a:endParaRPr lang="en-US" altLang="zh-CN" dirty="0" smtClean="0"/>
          </a:p>
          <a:p>
            <a:pPr lvl="1"/>
            <a:r>
              <a:rPr lang="en-US" altLang="zh-CN" dirty="0" err="1" smtClean="0"/>
              <a:t>Eg</a:t>
            </a:r>
            <a:r>
              <a:rPr lang="en-US" altLang="zh-CN" dirty="0" smtClean="0"/>
              <a:t>, </a:t>
            </a:r>
            <a:r>
              <a:rPr lang="zh-CN" altLang="en-US" dirty="0" smtClean="0"/>
              <a:t>如下面的例子</a:t>
            </a:r>
            <a:r>
              <a:rPr lang="en-US" altLang="zh-CN" dirty="0" smtClean="0"/>
              <a:t>::</a:t>
            </a:r>
            <a:r>
              <a:rPr lang="zh-CN" altLang="en-US" dirty="0" smtClean="0"/>
              <a:t> 原因是因为高级语言的一条语句在</a:t>
            </a:r>
            <a:r>
              <a:rPr lang="en-US" altLang="zh-CN" dirty="0" smtClean="0"/>
              <a:t>CPU</a:t>
            </a:r>
            <a:r>
              <a:rPr lang="zh-CN" altLang="en-US" dirty="0" smtClean="0"/>
              <a:t>执行时是若干条语句，即使一个简单的计算： </a:t>
            </a:r>
            <a:r>
              <a:rPr lang="en-US" altLang="zh-CN" dirty="0" smtClean="0"/>
              <a:t>balance = balance + n </a:t>
            </a:r>
            <a:r>
              <a:rPr lang="zh-CN" altLang="en-US" dirty="0" smtClean="0"/>
              <a:t>也分两步：计算</a:t>
            </a:r>
            <a:r>
              <a:rPr lang="en-US" altLang="zh-CN" dirty="0" smtClean="0"/>
              <a:t>balance + n</a:t>
            </a:r>
            <a:r>
              <a:rPr lang="zh-CN" altLang="en-US" dirty="0" smtClean="0"/>
              <a:t>，存入临时变量中；将临时变量的值赋给</a:t>
            </a:r>
            <a:r>
              <a:rPr lang="en-US" altLang="zh-CN" dirty="0" smtClean="0"/>
              <a:t>balance</a:t>
            </a:r>
            <a:r>
              <a:rPr lang="zh-CN" altLang="en-US" dirty="0" smtClean="0"/>
              <a:t>。</a:t>
            </a:r>
          </a:p>
          <a:p>
            <a:pPr lvl="1"/>
            <a:endParaRPr lang="en-US" dirty="0"/>
          </a:p>
        </p:txBody>
      </p:sp>
      <p:sp>
        <p:nvSpPr>
          <p:cNvPr id="3" name="Title 2"/>
          <p:cNvSpPr>
            <a:spLocks noGrp="1"/>
          </p:cNvSpPr>
          <p:nvPr>
            <p:ph type="title"/>
          </p:nvPr>
        </p:nvSpPr>
        <p:spPr/>
        <p:txBody>
          <a:bodyPr>
            <a:normAutofit/>
          </a:bodyPr>
          <a:lstStyle/>
          <a:p>
            <a:r>
              <a:rPr lang="en-US" altLang="zh-CN" dirty="0" smtClean="0"/>
              <a:t>Python </a:t>
            </a:r>
            <a:r>
              <a:rPr lang="zh-CN" altLang="en-US" dirty="0" smtClean="0"/>
              <a:t>线程</a:t>
            </a:r>
            <a:r>
              <a:rPr lang="en-US" altLang="zh-CN" dirty="0" smtClean="0"/>
              <a:t>--</a:t>
            </a:r>
            <a:r>
              <a:rPr lang="zh-CN" altLang="en-US" dirty="0" smtClean="0"/>
              <a:t>我是一个线程</a:t>
            </a:r>
            <a:endParaRPr lang="en-US" dirty="0"/>
          </a:p>
        </p:txBody>
      </p:sp>
      <p:sp>
        <p:nvSpPr>
          <p:cNvPr id="4" name="Content Placeholder 3"/>
          <p:cNvSpPr>
            <a:spLocks noGrp="1"/>
          </p:cNvSpPr>
          <p:nvPr>
            <p:ph sz="quarter" idx="10"/>
          </p:nvPr>
        </p:nvSpPr>
        <p:spPr/>
        <p:txBody>
          <a:bodyPr/>
          <a:lstStyle/>
          <a:p>
            <a:endParaRPr lang="en-US"/>
          </a:p>
        </p:txBody>
      </p:sp>
      <p:pic>
        <p:nvPicPr>
          <p:cNvPr id="9221" name="Picture 5"/>
          <p:cNvPicPr>
            <a:picLocks noChangeAspect="1" noChangeArrowheads="1"/>
          </p:cNvPicPr>
          <p:nvPr/>
        </p:nvPicPr>
        <p:blipFill>
          <a:blip r:embed="rId2" cstate="print"/>
          <a:srcRect/>
          <a:stretch>
            <a:fillRect/>
          </a:stretch>
        </p:blipFill>
        <p:spPr bwMode="auto">
          <a:xfrm>
            <a:off x="0" y="2286000"/>
            <a:ext cx="2913185" cy="1752600"/>
          </a:xfrm>
          <a:prstGeom prst="rect">
            <a:avLst/>
          </a:prstGeom>
          <a:noFill/>
          <a:ln w="9525">
            <a:noFill/>
            <a:miter lim="800000"/>
            <a:headEnd/>
            <a:tailEnd/>
          </a:ln>
        </p:spPr>
      </p:pic>
      <p:pic>
        <p:nvPicPr>
          <p:cNvPr id="9222" name="Picture 6"/>
          <p:cNvPicPr>
            <a:picLocks noChangeAspect="1" noChangeArrowheads="1"/>
          </p:cNvPicPr>
          <p:nvPr/>
        </p:nvPicPr>
        <p:blipFill>
          <a:blip r:embed="rId3" cstate="print"/>
          <a:srcRect/>
          <a:stretch>
            <a:fillRect/>
          </a:stretch>
        </p:blipFill>
        <p:spPr bwMode="auto">
          <a:xfrm>
            <a:off x="3302230" y="2096620"/>
            <a:ext cx="4012970" cy="338978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r>
              <a:rPr lang="zh-CN" altLang="en-US" dirty="0" smtClean="0"/>
              <a:t>多线程和多进程最大的不同在于，</a:t>
            </a:r>
            <a:endParaRPr lang="en-US" altLang="zh-CN" dirty="0" smtClean="0"/>
          </a:p>
          <a:p>
            <a:pPr lvl="1"/>
            <a:r>
              <a:rPr lang="zh-CN" altLang="en-US" dirty="0" smtClean="0"/>
              <a:t>多进程中，同一个变量，各自有一份拷贝存在于每个进程中，互不影响，</a:t>
            </a:r>
            <a:endParaRPr lang="en-US" altLang="zh-CN" dirty="0" smtClean="0"/>
          </a:p>
          <a:p>
            <a:pPr lvl="1"/>
            <a:r>
              <a:rPr lang="zh-CN" altLang="en-US" dirty="0" smtClean="0"/>
              <a:t>而多线程中，所有变量都由所有线程共享，所以，任何一个变量都可以被任何一个线程修改，因此，线程之间共享数据最大的危险在于多个线程同时改一个变量，把内容给改乱了。</a:t>
            </a:r>
            <a:endParaRPr lang="en-US" altLang="zh-CN" dirty="0" smtClean="0"/>
          </a:p>
          <a:p>
            <a:pPr lvl="1"/>
            <a:r>
              <a:rPr lang="en-US" altLang="zh-CN" dirty="0" err="1" smtClean="0"/>
              <a:t>Eg</a:t>
            </a:r>
            <a:r>
              <a:rPr lang="en-US" altLang="zh-CN" dirty="0" smtClean="0"/>
              <a:t>, </a:t>
            </a:r>
            <a:r>
              <a:rPr lang="zh-CN" altLang="en-US" dirty="0" smtClean="0"/>
              <a:t>如下面的例子</a:t>
            </a:r>
            <a:r>
              <a:rPr lang="en-US" altLang="zh-CN" dirty="0" smtClean="0"/>
              <a:t>::</a:t>
            </a:r>
            <a:r>
              <a:rPr lang="zh-CN" altLang="en-US" dirty="0" smtClean="0"/>
              <a:t> 原因是因为高级语言的一条语句在</a:t>
            </a:r>
            <a:r>
              <a:rPr lang="en-US" altLang="zh-CN" dirty="0" smtClean="0"/>
              <a:t>CPU</a:t>
            </a:r>
            <a:r>
              <a:rPr lang="zh-CN" altLang="en-US" dirty="0" smtClean="0"/>
              <a:t>执行时是若干条语句，即使一个简单的计算： </a:t>
            </a:r>
            <a:r>
              <a:rPr lang="en-US" altLang="zh-CN" dirty="0" smtClean="0"/>
              <a:t>balance = balance + n </a:t>
            </a:r>
            <a:r>
              <a:rPr lang="zh-CN" altLang="en-US" dirty="0" smtClean="0"/>
              <a:t>也分两步：计算</a:t>
            </a:r>
            <a:r>
              <a:rPr lang="en-US" altLang="zh-CN" dirty="0" smtClean="0"/>
              <a:t>balance + n</a:t>
            </a:r>
            <a:r>
              <a:rPr lang="zh-CN" altLang="en-US" dirty="0" smtClean="0"/>
              <a:t>，存入临时变量中；将临时变量的值赋给</a:t>
            </a:r>
            <a:r>
              <a:rPr lang="en-US" altLang="zh-CN" dirty="0" smtClean="0"/>
              <a:t>balance</a:t>
            </a:r>
            <a:r>
              <a:rPr lang="zh-CN" altLang="en-US" dirty="0" smtClean="0"/>
              <a:t>。</a:t>
            </a:r>
          </a:p>
          <a:p>
            <a:pPr lvl="1"/>
            <a:endParaRPr lang="en-US" dirty="0"/>
          </a:p>
        </p:txBody>
      </p:sp>
      <p:sp>
        <p:nvSpPr>
          <p:cNvPr id="3" name="Title 2"/>
          <p:cNvSpPr>
            <a:spLocks noGrp="1"/>
          </p:cNvSpPr>
          <p:nvPr>
            <p:ph type="title"/>
          </p:nvPr>
        </p:nvSpPr>
        <p:spPr/>
        <p:txBody>
          <a:bodyPr>
            <a:normAutofit/>
          </a:bodyPr>
          <a:lstStyle/>
          <a:p>
            <a:r>
              <a:rPr lang="en-US" altLang="zh-CN" dirty="0" smtClean="0"/>
              <a:t>Python </a:t>
            </a:r>
            <a:r>
              <a:rPr lang="zh-CN" altLang="en-US" dirty="0" smtClean="0"/>
              <a:t>线程</a:t>
            </a:r>
            <a:r>
              <a:rPr lang="en-US" altLang="zh-CN" dirty="0" smtClean="0"/>
              <a:t>--</a:t>
            </a:r>
            <a:r>
              <a:rPr lang="zh-CN" altLang="en-US" dirty="0" smtClean="0"/>
              <a:t>我是一个线程</a:t>
            </a:r>
            <a:endParaRPr lang="en-US" dirty="0"/>
          </a:p>
        </p:txBody>
      </p:sp>
      <p:sp>
        <p:nvSpPr>
          <p:cNvPr id="4" name="Content Placeholder 3"/>
          <p:cNvSpPr>
            <a:spLocks noGrp="1"/>
          </p:cNvSpPr>
          <p:nvPr>
            <p:ph sz="quarter" idx="10"/>
          </p:nvPr>
        </p:nvSpPr>
        <p:spPr/>
        <p:txBody>
          <a:bodyPr/>
          <a:lstStyle/>
          <a:p>
            <a:endParaRPr lang="en-US"/>
          </a:p>
        </p:txBody>
      </p:sp>
      <p:grpSp>
        <p:nvGrpSpPr>
          <p:cNvPr id="5" name="Group 11"/>
          <p:cNvGrpSpPr/>
          <p:nvPr/>
        </p:nvGrpSpPr>
        <p:grpSpPr>
          <a:xfrm>
            <a:off x="152400" y="1981200"/>
            <a:ext cx="7162800" cy="3505200"/>
            <a:chOff x="152400" y="1981200"/>
            <a:chExt cx="7162800" cy="3505200"/>
          </a:xfrm>
        </p:grpSpPr>
        <p:pic>
          <p:nvPicPr>
            <p:cNvPr id="9218" name="Picture 2"/>
            <p:cNvPicPr>
              <a:picLocks noChangeAspect="1" noChangeArrowheads="1"/>
            </p:cNvPicPr>
            <p:nvPr/>
          </p:nvPicPr>
          <p:blipFill>
            <a:blip r:embed="rId2" cstate="print"/>
            <a:srcRect/>
            <a:stretch>
              <a:fillRect/>
            </a:stretch>
          </p:blipFill>
          <p:spPr bwMode="auto">
            <a:xfrm>
              <a:off x="152400" y="1981200"/>
              <a:ext cx="2876983" cy="3429000"/>
            </a:xfrm>
            <a:prstGeom prst="rect">
              <a:avLst/>
            </a:prstGeom>
            <a:noFill/>
            <a:ln w="9525">
              <a:noFill/>
              <a:miter lim="800000"/>
              <a:headEnd/>
              <a:tailEnd/>
            </a:ln>
          </p:spPr>
        </p:pic>
        <p:pic>
          <p:nvPicPr>
            <p:cNvPr id="9219" name="Picture 3"/>
            <p:cNvPicPr>
              <a:picLocks noChangeAspect="1" noChangeArrowheads="1"/>
            </p:cNvPicPr>
            <p:nvPr/>
          </p:nvPicPr>
          <p:blipFill>
            <a:blip r:embed="rId3" cstate="print"/>
            <a:srcRect/>
            <a:stretch>
              <a:fillRect/>
            </a:stretch>
          </p:blipFill>
          <p:spPr bwMode="auto">
            <a:xfrm>
              <a:off x="2286000" y="2057400"/>
              <a:ext cx="2738438" cy="1808304"/>
            </a:xfrm>
            <a:prstGeom prst="rect">
              <a:avLst/>
            </a:prstGeom>
            <a:noFill/>
            <a:ln w="9525">
              <a:noFill/>
              <a:miter lim="800000"/>
              <a:headEnd/>
              <a:tailEnd/>
            </a:ln>
          </p:spPr>
        </p:pic>
        <p:pic>
          <p:nvPicPr>
            <p:cNvPr id="9220" name="Picture 4"/>
            <p:cNvPicPr>
              <a:picLocks noChangeAspect="1" noChangeArrowheads="1"/>
            </p:cNvPicPr>
            <p:nvPr/>
          </p:nvPicPr>
          <p:blipFill>
            <a:blip r:embed="rId4" cstate="print"/>
            <a:srcRect/>
            <a:stretch>
              <a:fillRect/>
            </a:stretch>
          </p:blipFill>
          <p:spPr bwMode="auto">
            <a:xfrm>
              <a:off x="4233862" y="3165007"/>
              <a:ext cx="3081338" cy="2321393"/>
            </a:xfrm>
            <a:prstGeom prst="rect">
              <a:avLst/>
            </a:prstGeom>
            <a:noFill/>
            <a:ln w="9525">
              <a:noFill/>
              <a:miter lim="800000"/>
              <a:headEnd/>
              <a:tailEnd/>
            </a:ln>
          </p:spPr>
        </p:pic>
      </p:gr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pPr lvl="1"/>
            <a:r>
              <a:rPr lang="zh-CN" altLang="en-US" dirty="0" smtClean="0"/>
              <a:t>如果我们要确保</a:t>
            </a:r>
            <a:r>
              <a:rPr lang="en-US" altLang="zh-CN" dirty="0" smtClean="0"/>
              <a:t>balance</a:t>
            </a:r>
            <a:r>
              <a:rPr lang="zh-CN" altLang="en-US" dirty="0" smtClean="0"/>
              <a:t>计算正确，</a:t>
            </a:r>
            <a:r>
              <a:rPr lang="zh-CN" altLang="en-US" b="1" dirty="0" smtClean="0">
                <a:solidFill>
                  <a:srgbClr val="FF0000"/>
                </a:solidFill>
              </a:rPr>
              <a:t>就要给</a:t>
            </a:r>
            <a:r>
              <a:rPr lang="en-US" altLang="zh-CN" b="1" dirty="0" err="1" smtClean="0">
                <a:solidFill>
                  <a:srgbClr val="FF0000"/>
                </a:solidFill>
              </a:rPr>
              <a:t>change_it</a:t>
            </a:r>
            <a:r>
              <a:rPr lang="en-US" altLang="zh-CN" b="1" dirty="0" smtClean="0">
                <a:solidFill>
                  <a:srgbClr val="FF0000"/>
                </a:solidFill>
              </a:rPr>
              <a:t>()</a:t>
            </a:r>
            <a:r>
              <a:rPr lang="zh-CN" altLang="en-US" b="1" dirty="0" smtClean="0">
                <a:solidFill>
                  <a:srgbClr val="FF0000"/>
                </a:solidFill>
              </a:rPr>
              <a:t>上一把锁</a:t>
            </a:r>
            <a:r>
              <a:rPr lang="zh-CN" altLang="en-US" dirty="0" smtClean="0"/>
              <a:t>，当某个线程开始执行</a:t>
            </a:r>
            <a:r>
              <a:rPr lang="en-US" altLang="zh-CN" dirty="0" err="1" smtClean="0"/>
              <a:t>change_it</a:t>
            </a:r>
            <a:r>
              <a:rPr lang="en-US" altLang="zh-CN" dirty="0" smtClean="0"/>
              <a:t>()</a:t>
            </a:r>
            <a:r>
              <a:rPr lang="zh-CN" altLang="en-US" dirty="0" smtClean="0"/>
              <a:t>时，我们说，该线程因为获得了锁，因此其他线程不能同时执行</a:t>
            </a:r>
            <a:r>
              <a:rPr lang="en-US" altLang="zh-CN" dirty="0" err="1" smtClean="0"/>
              <a:t>change_it</a:t>
            </a:r>
            <a:r>
              <a:rPr lang="en-US" altLang="zh-CN" dirty="0" smtClean="0"/>
              <a:t>()</a:t>
            </a:r>
            <a:r>
              <a:rPr lang="zh-CN" altLang="en-US" dirty="0" smtClean="0"/>
              <a:t>，只能等待，直到锁被释放后，获得该锁以后才能改。由于锁只有一个，无论多少线程，同一时刻最多只有一个线程持有该锁，所以，不会造成修改的冲突。创建一个锁就是通过</a:t>
            </a:r>
            <a:r>
              <a:rPr lang="en-US" altLang="zh-CN" dirty="0" err="1" smtClean="0"/>
              <a:t>threading.Lock</a:t>
            </a:r>
            <a:r>
              <a:rPr lang="en-US" altLang="zh-CN" dirty="0" smtClean="0"/>
              <a:t>()</a:t>
            </a:r>
            <a:r>
              <a:rPr lang="zh-CN" altLang="en-US" dirty="0" smtClean="0"/>
              <a:t>来实现：</a:t>
            </a:r>
            <a:endParaRPr lang="en-US" altLang="zh-CN" dirty="0" smtClean="0"/>
          </a:p>
          <a:p>
            <a:pPr lvl="1"/>
            <a:endParaRPr lang="en-US" dirty="0"/>
          </a:p>
        </p:txBody>
      </p:sp>
      <p:sp>
        <p:nvSpPr>
          <p:cNvPr id="3" name="Title 2"/>
          <p:cNvSpPr>
            <a:spLocks noGrp="1"/>
          </p:cNvSpPr>
          <p:nvPr>
            <p:ph type="title"/>
          </p:nvPr>
        </p:nvSpPr>
        <p:spPr/>
        <p:txBody>
          <a:bodyPr/>
          <a:lstStyle/>
          <a:p>
            <a:r>
              <a:rPr lang="en-US" altLang="zh-CN" dirty="0" smtClean="0"/>
              <a:t>Python </a:t>
            </a:r>
            <a:r>
              <a:rPr lang="zh-CN" altLang="en-US" dirty="0" smtClean="0"/>
              <a:t>线程</a:t>
            </a:r>
            <a:endParaRPr lang="en-US" dirty="0"/>
          </a:p>
        </p:txBody>
      </p:sp>
      <p:sp>
        <p:nvSpPr>
          <p:cNvPr id="4" name="Content Placeholder 3"/>
          <p:cNvSpPr>
            <a:spLocks noGrp="1"/>
          </p:cNvSpPr>
          <p:nvPr>
            <p:ph sz="quarter" idx="10"/>
          </p:nvPr>
        </p:nvSpPr>
        <p:spPr/>
        <p:txBody>
          <a:bodyPr/>
          <a:lstStyle/>
          <a:p>
            <a:endParaRPr lang="en-US"/>
          </a:p>
        </p:txBody>
      </p:sp>
      <p:pic>
        <p:nvPicPr>
          <p:cNvPr id="10242" name="Picture 2"/>
          <p:cNvPicPr>
            <a:picLocks noChangeAspect="1" noChangeArrowheads="1"/>
          </p:cNvPicPr>
          <p:nvPr/>
        </p:nvPicPr>
        <p:blipFill>
          <a:blip r:embed="rId2" cstate="print"/>
          <a:srcRect/>
          <a:stretch>
            <a:fillRect/>
          </a:stretch>
        </p:blipFill>
        <p:spPr bwMode="auto">
          <a:xfrm>
            <a:off x="304800" y="1448151"/>
            <a:ext cx="3048000" cy="4038249"/>
          </a:xfrm>
          <a:prstGeom prst="rect">
            <a:avLst/>
          </a:prstGeom>
          <a:noFill/>
          <a:ln w="9525">
            <a:noFill/>
            <a:miter lim="800000"/>
            <a:headEnd/>
            <a:tailEnd/>
          </a:ln>
        </p:spPr>
      </p:pic>
      <p:sp>
        <p:nvSpPr>
          <p:cNvPr id="10" name="Rectangle 9"/>
          <p:cNvSpPr/>
          <p:nvPr/>
        </p:nvSpPr>
        <p:spPr>
          <a:xfrm>
            <a:off x="4038600" y="1542872"/>
            <a:ext cx="3276600" cy="1184940"/>
          </a:xfrm>
          <a:prstGeom prst="rect">
            <a:avLst/>
          </a:prstGeom>
        </p:spPr>
        <p:txBody>
          <a:bodyPr wrap="square">
            <a:spAutoFit/>
          </a:bodyPr>
          <a:lstStyle/>
          <a:p>
            <a:r>
              <a:rPr lang="zh-CN" altLang="en-US" sz="800" dirty="0" smtClean="0">
                <a:solidFill>
                  <a:schemeClr val="tx2"/>
                </a:solidFill>
                <a:latin typeface="Microsoft YaHei" pitchFamily="34" charset="-122"/>
                <a:ea typeface="Microsoft YaHei" pitchFamily="34" charset="-122"/>
              </a:rPr>
              <a:t>锁的好处就是确保了某段关键代码只能由一个线程从头到尾完整地执行，</a:t>
            </a:r>
            <a:endParaRPr lang="en-US" altLang="zh-CN" sz="800" dirty="0" smtClean="0">
              <a:solidFill>
                <a:schemeClr val="tx2"/>
              </a:solidFill>
              <a:latin typeface="Microsoft YaHei" pitchFamily="34" charset="-122"/>
              <a:ea typeface="Microsoft YaHei" pitchFamily="34" charset="-122"/>
            </a:endParaRPr>
          </a:p>
          <a:p>
            <a:endParaRPr lang="en-US" altLang="zh-CN" sz="800" dirty="0" smtClean="0">
              <a:solidFill>
                <a:schemeClr val="tx2"/>
              </a:solidFill>
              <a:latin typeface="Microsoft YaHei" pitchFamily="34" charset="-122"/>
              <a:ea typeface="Microsoft YaHei" pitchFamily="34" charset="-122"/>
            </a:endParaRPr>
          </a:p>
          <a:p>
            <a:r>
              <a:rPr lang="zh-CN" altLang="en-US" sz="800" dirty="0" smtClean="0">
                <a:solidFill>
                  <a:schemeClr val="tx2"/>
                </a:solidFill>
                <a:latin typeface="Microsoft YaHei" pitchFamily="34" charset="-122"/>
                <a:ea typeface="Microsoft YaHei" pitchFamily="34" charset="-122"/>
              </a:rPr>
              <a:t>坏处当然也很多，首先是阻止了多线程并发执行，包含锁的某段代码实际上只能以单线程模式执行，效率就大大地下降了。其次，由于可以存在多个锁，不同的线程持有不同的锁，并试图获取对方持有的锁时，可能会造成死锁，导致多个线程全部挂起，既不能执行，也无法结束，只能靠操作系统强制终止</a:t>
            </a:r>
            <a:r>
              <a:rPr lang="zh-CN" altLang="en-US" dirty="0" smtClean="0"/>
              <a:t>。</a:t>
            </a:r>
            <a:endParaRPr lang="en-US" dirty="0"/>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r>
              <a:rPr lang="en-US" altLang="zh-CN" dirty="0" smtClean="0"/>
              <a:t>Unix/Linux</a:t>
            </a:r>
            <a:r>
              <a:rPr lang="zh-CN" altLang="en-US" dirty="0" smtClean="0"/>
              <a:t>操作系统提供了一个</a:t>
            </a:r>
            <a:r>
              <a:rPr lang="en-US" altLang="zh-CN" dirty="0" smtClean="0"/>
              <a:t>fork()</a:t>
            </a:r>
            <a:r>
              <a:rPr lang="zh-CN" altLang="en-US" dirty="0" smtClean="0"/>
              <a:t>系统调用，它非常特殊。普通的函数调用，调用一次，返回一次，但是</a:t>
            </a:r>
            <a:r>
              <a:rPr lang="en-US" altLang="zh-CN" dirty="0" smtClean="0"/>
              <a:t>fork()</a:t>
            </a:r>
            <a:r>
              <a:rPr lang="zh-CN" altLang="en-US" dirty="0" smtClean="0"/>
              <a:t>调用一次，返回两次，</a:t>
            </a:r>
            <a:endParaRPr lang="en-US" altLang="zh-CN" dirty="0" smtClean="0"/>
          </a:p>
          <a:p>
            <a:pPr lvl="1"/>
            <a:r>
              <a:rPr lang="zh-CN" altLang="en-US" dirty="0" smtClean="0"/>
              <a:t>因为操作系统自动把</a:t>
            </a:r>
            <a:r>
              <a:rPr lang="zh-CN" altLang="en-US" b="1" dirty="0" smtClean="0">
                <a:solidFill>
                  <a:srgbClr val="FF0000"/>
                </a:solidFill>
              </a:rPr>
              <a:t>当前进程（称为父进程）</a:t>
            </a:r>
            <a:r>
              <a:rPr lang="zh-CN" altLang="en-US" b="1" dirty="0" smtClean="0">
                <a:solidFill>
                  <a:srgbClr val="00B0F0"/>
                </a:solidFill>
              </a:rPr>
              <a:t>复制了一份（称为子进程）</a:t>
            </a:r>
            <a:r>
              <a:rPr lang="zh-CN" altLang="en-US" dirty="0" smtClean="0"/>
              <a:t>，然后，分别在父进程和子进程内返回。</a:t>
            </a:r>
            <a:r>
              <a:rPr lang="zh-CN" altLang="en-US" dirty="0" smtClean="0">
                <a:solidFill>
                  <a:srgbClr val="FF0000"/>
                </a:solidFill>
              </a:rPr>
              <a:t>子进程永远返回</a:t>
            </a:r>
            <a:r>
              <a:rPr lang="en-US" altLang="zh-CN" dirty="0" smtClean="0">
                <a:solidFill>
                  <a:srgbClr val="FF0000"/>
                </a:solidFill>
              </a:rPr>
              <a:t>0</a:t>
            </a:r>
            <a:r>
              <a:rPr lang="zh-CN" altLang="en-US" dirty="0" smtClean="0"/>
              <a:t>，</a:t>
            </a:r>
            <a:r>
              <a:rPr lang="zh-CN" altLang="en-US" dirty="0" smtClean="0">
                <a:solidFill>
                  <a:srgbClr val="FF0000"/>
                </a:solidFill>
              </a:rPr>
              <a:t>而父进程返回子进程的</a:t>
            </a:r>
            <a:r>
              <a:rPr lang="en-US" altLang="zh-CN" dirty="0" smtClean="0">
                <a:solidFill>
                  <a:srgbClr val="FF0000"/>
                </a:solidFill>
              </a:rPr>
              <a:t>ID</a:t>
            </a:r>
            <a:r>
              <a:rPr lang="zh-CN" altLang="en-US" dirty="0" smtClean="0"/>
              <a:t>。这样做的理由是，一个父进程可以</a:t>
            </a:r>
            <a:r>
              <a:rPr lang="en-US" altLang="zh-CN" dirty="0" smtClean="0"/>
              <a:t>fork</a:t>
            </a:r>
            <a:r>
              <a:rPr lang="zh-CN" altLang="en-US" dirty="0" smtClean="0"/>
              <a:t>出很多子进程，所以，父进程要记下每个子进程的</a:t>
            </a:r>
            <a:r>
              <a:rPr lang="en-US" altLang="zh-CN" dirty="0" smtClean="0"/>
              <a:t>ID</a:t>
            </a:r>
            <a:r>
              <a:rPr lang="zh-CN" altLang="en-US" dirty="0" smtClean="0"/>
              <a:t>，而子进程只需要调用</a:t>
            </a:r>
            <a:r>
              <a:rPr lang="en-US" altLang="zh-CN" dirty="0" err="1" smtClean="0"/>
              <a:t>getppid</a:t>
            </a:r>
            <a:r>
              <a:rPr lang="en-US" altLang="zh-CN" dirty="0" smtClean="0"/>
              <a:t>()</a:t>
            </a:r>
            <a:r>
              <a:rPr lang="zh-CN" altLang="en-US" dirty="0" smtClean="0"/>
              <a:t>就可以拿到父进程的</a:t>
            </a:r>
            <a:r>
              <a:rPr lang="en-US" altLang="zh-CN" dirty="0" smtClean="0"/>
              <a:t>ID</a:t>
            </a:r>
            <a:r>
              <a:rPr lang="zh-CN" altLang="en-US" dirty="0" smtClean="0"/>
              <a:t>。</a:t>
            </a:r>
            <a:endParaRPr lang="en-US" altLang="zh-CN" dirty="0" smtClean="0"/>
          </a:p>
          <a:p>
            <a:pPr lvl="1"/>
            <a:r>
              <a:rPr lang="zh-CN" altLang="en-US" b="1" dirty="0" smtClean="0">
                <a:solidFill>
                  <a:srgbClr val="FF0000"/>
                </a:solidFill>
              </a:rPr>
              <a:t>有了</a:t>
            </a:r>
            <a:r>
              <a:rPr lang="en-US" b="1" dirty="0" smtClean="0">
                <a:solidFill>
                  <a:srgbClr val="FF0000"/>
                </a:solidFill>
              </a:rPr>
              <a:t>fork</a:t>
            </a:r>
            <a:r>
              <a:rPr lang="zh-CN" altLang="en-US" b="1" dirty="0" smtClean="0">
                <a:solidFill>
                  <a:srgbClr val="FF0000"/>
                </a:solidFill>
              </a:rPr>
              <a:t>调用，一个进程在接到新任务时就可以复制出一个子进程来处理新任务，常见的</a:t>
            </a:r>
            <a:r>
              <a:rPr lang="en-US" b="1" dirty="0" smtClean="0">
                <a:solidFill>
                  <a:srgbClr val="FF0000"/>
                </a:solidFill>
              </a:rPr>
              <a:t>Apache</a:t>
            </a:r>
            <a:r>
              <a:rPr lang="zh-CN" altLang="en-US" b="1" dirty="0" smtClean="0">
                <a:solidFill>
                  <a:srgbClr val="FF0000"/>
                </a:solidFill>
              </a:rPr>
              <a:t>服务器就是由父进程监听端口，每当有新的</a:t>
            </a:r>
            <a:r>
              <a:rPr lang="en-US" b="1" dirty="0" smtClean="0">
                <a:solidFill>
                  <a:srgbClr val="FF0000"/>
                </a:solidFill>
              </a:rPr>
              <a:t>http</a:t>
            </a:r>
            <a:r>
              <a:rPr lang="zh-CN" altLang="en-US" b="1" dirty="0" smtClean="0">
                <a:solidFill>
                  <a:srgbClr val="FF0000"/>
                </a:solidFill>
              </a:rPr>
              <a:t>请求时，就</a:t>
            </a:r>
            <a:r>
              <a:rPr lang="en-US" b="1" dirty="0" smtClean="0">
                <a:solidFill>
                  <a:srgbClr val="FF0000"/>
                </a:solidFill>
              </a:rPr>
              <a:t>fork</a:t>
            </a:r>
            <a:r>
              <a:rPr lang="zh-CN" altLang="en-US" b="1" dirty="0" smtClean="0">
                <a:solidFill>
                  <a:srgbClr val="FF0000"/>
                </a:solidFill>
              </a:rPr>
              <a:t>出子进程来处理新的</a:t>
            </a:r>
            <a:r>
              <a:rPr lang="en-US" b="1" dirty="0" smtClean="0">
                <a:solidFill>
                  <a:srgbClr val="FF0000"/>
                </a:solidFill>
              </a:rPr>
              <a:t>http</a:t>
            </a:r>
            <a:r>
              <a:rPr lang="zh-CN" altLang="en-US" b="1" dirty="0" smtClean="0">
                <a:solidFill>
                  <a:srgbClr val="FF0000"/>
                </a:solidFill>
              </a:rPr>
              <a:t>请求。</a:t>
            </a:r>
            <a:endParaRPr lang="en-US" altLang="zh-CN" b="1" dirty="0" smtClean="0">
              <a:solidFill>
                <a:srgbClr val="FF0000"/>
              </a:solidFill>
            </a:endParaRPr>
          </a:p>
          <a:p>
            <a:pPr lvl="1"/>
            <a:endParaRPr lang="zh-CN" altLang="en-US" dirty="0" smtClean="0"/>
          </a:p>
          <a:p>
            <a:endParaRPr lang="en-US" dirty="0"/>
          </a:p>
        </p:txBody>
      </p:sp>
      <p:sp>
        <p:nvSpPr>
          <p:cNvPr id="3" name="Title 2"/>
          <p:cNvSpPr>
            <a:spLocks noGrp="1"/>
          </p:cNvSpPr>
          <p:nvPr>
            <p:ph type="title"/>
          </p:nvPr>
        </p:nvSpPr>
        <p:spPr/>
        <p:txBody>
          <a:bodyPr/>
          <a:lstStyle/>
          <a:p>
            <a:r>
              <a:rPr lang="en-US" dirty="0" smtClean="0"/>
              <a:t>Process -- Fork</a:t>
            </a:r>
            <a:endParaRPr lang="en-US" dirty="0"/>
          </a:p>
        </p:txBody>
      </p:sp>
      <p:sp>
        <p:nvSpPr>
          <p:cNvPr id="4" name="Content Placeholder 3"/>
          <p:cNvSpPr>
            <a:spLocks noGrp="1"/>
          </p:cNvSpPr>
          <p:nvPr>
            <p:ph sz="quarter" idx="10"/>
          </p:nvPr>
        </p:nvSpPr>
        <p:spPr/>
        <p:txBody>
          <a:bodyPr/>
          <a:lstStyle/>
          <a:p>
            <a:r>
              <a:rPr lang="en-US" dirty="0" smtClean="0">
                <a:hlinkClick r:id="rId2"/>
              </a:rPr>
              <a:t>http://www.liaoxuefeng.com/wiki/0014316089557264a6b348958f449949df42a6d3a2e542c000/001431927781401bb47ccf187b24c3b955157bb12c5882d000#0</a:t>
            </a:r>
            <a:endParaRPr lang="en-US" dirty="0" smtClean="0"/>
          </a:p>
          <a:p>
            <a:endParaRPr lang="en-US" dirty="0" smtClean="0"/>
          </a:p>
        </p:txBody>
      </p:sp>
      <p:pic>
        <p:nvPicPr>
          <p:cNvPr id="5123" name="Picture 3"/>
          <p:cNvPicPr>
            <a:picLocks noChangeAspect="1" noChangeArrowheads="1"/>
          </p:cNvPicPr>
          <p:nvPr/>
        </p:nvPicPr>
        <p:blipFill>
          <a:blip r:embed="rId3" cstate="print"/>
          <a:srcRect/>
          <a:stretch>
            <a:fillRect/>
          </a:stretch>
        </p:blipFill>
        <p:spPr bwMode="auto">
          <a:xfrm>
            <a:off x="228600" y="3733800"/>
            <a:ext cx="2628900" cy="907596"/>
          </a:xfrm>
          <a:prstGeom prst="rect">
            <a:avLst/>
          </a:prstGeom>
          <a:noFill/>
          <a:ln w="9525">
            <a:noFill/>
            <a:miter lim="800000"/>
            <a:headEnd/>
            <a:tailEnd/>
          </a:ln>
        </p:spPr>
      </p:pic>
      <p:pic>
        <p:nvPicPr>
          <p:cNvPr id="5122" name="Picture 2"/>
          <p:cNvPicPr>
            <a:picLocks noChangeAspect="1" noChangeArrowheads="1"/>
          </p:cNvPicPr>
          <p:nvPr/>
        </p:nvPicPr>
        <p:blipFill>
          <a:blip r:embed="rId4" cstate="print"/>
          <a:srcRect/>
          <a:stretch>
            <a:fillRect/>
          </a:stretch>
        </p:blipFill>
        <p:spPr bwMode="auto">
          <a:xfrm>
            <a:off x="1066800" y="2057400"/>
            <a:ext cx="6096000" cy="1852299"/>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endParaRPr lang="en-US"/>
          </a:p>
        </p:txBody>
      </p:sp>
      <p:sp>
        <p:nvSpPr>
          <p:cNvPr id="3" name="Title 2"/>
          <p:cNvSpPr>
            <a:spLocks noGrp="1"/>
          </p:cNvSpPr>
          <p:nvPr>
            <p:ph type="title"/>
          </p:nvPr>
        </p:nvSpPr>
        <p:spPr/>
        <p:txBody>
          <a:bodyPr/>
          <a:lstStyle/>
          <a:p>
            <a:r>
              <a:rPr lang="en-US" altLang="zh-CN" dirty="0" smtClean="0"/>
              <a:t>Process -- Pool</a:t>
            </a:r>
            <a:endParaRPr lang="en-US" dirty="0"/>
          </a:p>
        </p:txBody>
      </p:sp>
      <p:sp>
        <p:nvSpPr>
          <p:cNvPr id="4" name="Content Placeholder 3"/>
          <p:cNvSpPr>
            <a:spLocks noGrp="1"/>
          </p:cNvSpPr>
          <p:nvPr>
            <p:ph sz="quarter" idx="10"/>
          </p:nvPr>
        </p:nvSpPr>
        <p:spPr/>
        <p:txBody>
          <a:bodyPr>
            <a:normAutofit/>
          </a:bodyPr>
          <a:lstStyle/>
          <a:p>
            <a:pPr marL="0" indent="0"/>
            <a:r>
              <a:rPr lang="zh-CN" altLang="en-US" sz="900" b="1" dirty="0" smtClean="0">
                <a:solidFill>
                  <a:srgbClr val="FF0000"/>
                </a:solidFill>
              </a:rPr>
              <a:t>对</a:t>
            </a:r>
            <a:r>
              <a:rPr lang="en-US" altLang="zh-CN" sz="900" b="1" dirty="0" smtClean="0">
                <a:solidFill>
                  <a:srgbClr val="FF0000"/>
                </a:solidFill>
              </a:rPr>
              <a:t>Pool</a:t>
            </a:r>
            <a:r>
              <a:rPr lang="zh-CN" altLang="en-US" sz="900" b="1" dirty="0" smtClean="0">
                <a:solidFill>
                  <a:srgbClr val="FF0000"/>
                </a:solidFill>
              </a:rPr>
              <a:t>对象调用</a:t>
            </a:r>
            <a:r>
              <a:rPr lang="en-US" altLang="zh-CN" sz="900" b="1" dirty="0" smtClean="0">
                <a:solidFill>
                  <a:srgbClr val="FF0000"/>
                </a:solidFill>
              </a:rPr>
              <a:t>join()</a:t>
            </a:r>
            <a:r>
              <a:rPr lang="zh-CN" altLang="en-US" sz="900" b="1" dirty="0" smtClean="0">
                <a:solidFill>
                  <a:srgbClr val="FF0000"/>
                </a:solidFill>
              </a:rPr>
              <a:t>方法会等待所有子进程执行完毕，调用</a:t>
            </a:r>
            <a:r>
              <a:rPr lang="en-US" altLang="zh-CN" sz="900" b="1" dirty="0" smtClean="0">
                <a:solidFill>
                  <a:srgbClr val="FF0000"/>
                </a:solidFill>
              </a:rPr>
              <a:t>join()</a:t>
            </a:r>
            <a:r>
              <a:rPr lang="zh-CN" altLang="en-US" sz="900" b="1" dirty="0" smtClean="0">
                <a:solidFill>
                  <a:srgbClr val="FF0000"/>
                </a:solidFill>
              </a:rPr>
              <a:t>之前必须先调用</a:t>
            </a:r>
            <a:r>
              <a:rPr lang="en-US" altLang="zh-CN" sz="900" b="1" dirty="0" smtClean="0">
                <a:solidFill>
                  <a:srgbClr val="FF0000"/>
                </a:solidFill>
              </a:rPr>
              <a:t>close()</a:t>
            </a:r>
            <a:r>
              <a:rPr lang="zh-CN" altLang="en-US" sz="900" b="1" dirty="0" smtClean="0">
                <a:solidFill>
                  <a:srgbClr val="FF0000"/>
                </a:solidFill>
              </a:rPr>
              <a:t>，调用</a:t>
            </a:r>
            <a:r>
              <a:rPr lang="en-US" altLang="zh-CN" sz="900" b="1" dirty="0" smtClean="0">
                <a:solidFill>
                  <a:srgbClr val="FF0000"/>
                </a:solidFill>
              </a:rPr>
              <a:t>close()</a:t>
            </a:r>
            <a:r>
              <a:rPr lang="zh-CN" altLang="en-US" sz="900" b="1" dirty="0" smtClean="0">
                <a:solidFill>
                  <a:srgbClr val="FF0000"/>
                </a:solidFill>
              </a:rPr>
              <a:t>之后就不能继续添加新的</a:t>
            </a:r>
            <a:r>
              <a:rPr lang="en-US" altLang="zh-CN" sz="900" b="1" dirty="0" smtClean="0">
                <a:solidFill>
                  <a:srgbClr val="FF0000"/>
                </a:solidFill>
              </a:rPr>
              <a:t>Process</a:t>
            </a:r>
            <a:r>
              <a:rPr lang="zh-CN" altLang="en-US" sz="900" b="1" dirty="0" smtClean="0">
                <a:solidFill>
                  <a:srgbClr val="FF0000"/>
                </a:solidFill>
              </a:rPr>
              <a:t>了。</a:t>
            </a:r>
            <a:endParaRPr lang="en-US" sz="900" b="1" dirty="0">
              <a:solidFill>
                <a:srgbClr val="FF0000"/>
              </a:solidFill>
            </a:endParaRPr>
          </a:p>
        </p:txBody>
      </p:sp>
      <p:pic>
        <p:nvPicPr>
          <p:cNvPr id="3074" name="Picture 2"/>
          <p:cNvPicPr>
            <a:picLocks noChangeAspect="1" noChangeArrowheads="1"/>
          </p:cNvPicPr>
          <p:nvPr/>
        </p:nvPicPr>
        <p:blipFill>
          <a:blip r:embed="rId2" cstate="print"/>
          <a:srcRect/>
          <a:stretch>
            <a:fillRect/>
          </a:stretch>
        </p:blipFill>
        <p:spPr bwMode="auto">
          <a:xfrm>
            <a:off x="381000" y="990600"/>
            <a:ext cx="3714750" cy="3631335"/>
          </a:xfrm>
          <a:prstGeom prst="rect">
            <a:avLst/>
          </a:prstGeom>
          <a:noFill/>
          <a:ln w="9525">
            <a:noFill/>
            <a:miter lim="800000"/>
            <a:headEnd/>
            <a:tailEnd/>
          </a:ln>
        </p:spPr>
      </p:pic>
      <p:pic>
        <p:nvPicPr>
          <p:cNvPr id="3075" name="Picture 3"/>
          <p:cNvPicPr>
            <a:picLocks noChangeAspect="1" noChangeArrowheads="1"/>
          </p:cNvPicPr>
          <p:nvPr/>
        </p:nvPicPr>
        <p:blipFill>
          <a:blip r:embed="rId3" cstate="print"/>
          <a:srcRect/>
          <a:stretch>
            <a:fillRect/>
          </a:stretch>
        </p:blipFill>
        <p:spPr bwMode="auto">
          <a:xfrm>
            <a:off x="4114800" y="914400"/>
            <a:ext cx="2808397" cy="3214688"/>
          </a:xfrm>
          <a:prstGeom prst="rect">
            <a:avLst/>
          </a:prstGeom>
          <a:noFill/>
          <a:ln w="9525">
            <a:noFill/>
            <a:miter lim="800000"/>
            <a:headEnd/>
            <a:tailEnd/>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endParaRPr lang="en-US" dirty="0"/>
          </a:p>
        </p:txBody>
      </p:sp>
      <p:sp>
        <p:nvSpPr>
          <p:cNvPr id="3" name="Title 2"/>
          <p:cNvSpPr>
            <a:spLocks noGrp="1"/>
          </p:cNvSpPr>
          <p:nvPr>
            <p:ph type="title"/>
          </p:nvPr>
        </p:nvSpPr>
        <p:spPr/>
        <p:txBody>
          <a:bodyPr>
            <a:normAutofit/>
          </a:bodyPr>
          <a:lstStyle/>
          <a:p>
            <a:r>
              <a:rPr lang="en-US" altLang="zh-CN" dirty="0" smtClean="0"/>
              <a:t>Process--</a:t>
            </a:r>
            <a:r>
              <a:rPr lang="zh-CN" altLang="en-US" dirty="0" smtClean="0"/>
              <a:t>进程间通信</a:t>
            </a:r>
            <a:endParaRPr lang="en-US" dirty="0"/>
          </a:p>
        </p:txBody>
      </p:sp>
      <p:sp>
        <p:nvSpPr>
          <p:cNvPr id="4" name="Content Placeholder 3"/>
          <p:cNvSpPr>
            <a:spLocks noGrp="1"/>
          </p:cNvSpPr>
          <p:nvPr>
            <p:ph sz="quarter" idx="10"/>
          </p:nvPr>
        </p:nvSpPr>
        <p:spPr/>
        <p:txBody>
          <a:bodyPr/>
          <a:lstStyle/>
          <a:p>
            <a:endParaRPr lang="en-US"/>
          </a:p>
        </p:txBody>
      </p:sp>
      <p:grpSp>
        <p:nvGrpSpPr>
          <p:cNvPr id="9" name="Group 8"/>
          <p:cNvGrpSpPr/>
          <p:nvPr/>
        </p:nvGrpSpPr>
        <p:grpSpPr>
          <a:xfrm>
            <a:off x="0" y="838200"/>
            <a:ext cx="3317361" cy="4648200"/>
            <a:chOff x="0" y="838200"/>
            <a:chExt cx="3317361" cy="4648200"/>
          </a:xfrm>
        </p:grpSpPr>
        <p:pic>
          <p:nvPicPr>
            <p:cNvPr id="4098" name="Picture 2"/>
            <p:cNvPicPr>
              <a:picLocks noChangeAspect="1" noChangeArrowheads="1"/>
            </p:cNvPicPr>
            <p:nvPr/>
          </p:nvPicPr>
          <p:blipFill>
            <a:blip r:embed="rId2" cstate="print"/>
            <a:srcRect/>
            <a:stretch>
              <a:fillRect/>
            </a:stretch>
          </p:blipFill>
          <p:spPr bwMode="auto">
            <a:xfrm>
              <a:off x="0" y="838200"/>
              <a:ext cx="3317361" cy="4648200"/>
            </a:xfrm>
            <a:prstGeom prst="rect">
              <a:avLst/>
            </a:prstGeom>
            <a:noFill/>
            <a:ln w="9525">
              <a:noFill/>
              <a:miter lim="800000"/>
              <a:headEnd/>
              <a:tailEnd/>
            </a:ln>
          </p:spPr>
        </p:pic>
        <p:sp>
          <p:nvSpPr>
            <p:cNvPr id="8" name="Rectangle 7"/>
            <p:cNvSpPr/>
            <p:nvPr/>
          </p:nvSpPr>
          <p:spPr>
            <a:xfrm>
              <a:off x="1524000" y="4267200"/>
              <a:ext cx="1752600" cy="784830"/>
            </a:xfrm>
            <a:prstGeom prst="rect">
              <a:avLst/>
            </a:prstGeom>
          </p:spPr>
          <p:txBody>
            <a:bodyPr wrap="square">
              <a:spAutoFit/>
            </a:bodyPr>
            <a:lstStyle/>
            <a:p>
              <a:r>
                <a:rPr lang="zh-CN" altLang="en-US" b="1" dirty="0" smtClean="0">
                  <a:solidFill>
                    <a:srgbClr val="FF0000"/>
                  </a:solidFill>
                </a:rPr>
                <a:t>要传函数名（函数指针） 而不是加括号运行</a:t>
              </a:r>
              <a:endParaRPr lang="en-US" b="1" dirty="0">
                <a:solidFill>
                  <a:srgbClr val="FF0000"/>
                </a:solidFill>
              </a:endParaRPr>
            </a:p>
          </p:txBody>
        </p:sp>
      </p:gr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r>
              <a:rPr lang="zh-CN" altLang="en-US" dirty="0" smtClean="0"/>
              <a:t>原有的</a:t>
            </a:r>
            <a:r>
              <a:rPr lang="en-US" altLang="zh-CN" dirty="0" smtClean="0"/>
              <a:t>Queue</a:t>
            </a:r>
            <a:r>
              <a:rPr lang="zh-CN" altLang="en-US" dirty="0" smtClean="0"/>
              <a:t>可以继续使用，但是，通</a:t>
            </a:r>
            <a:r>
              <a:rPr lang="zh-CN" altLang="en-US" b="1" dirty="0" smtClean="0">
                <a:solidFill>
                  <a:srgbClr val="FF0000"/>
                </a:solidFill>
              </a:rPr>
              <a:t>过</a:t>
            </a:r>
            <a:r>
              <a:rPr lang="en-US" altLang="zh-CN" b="1" dirty="0" smtClean="0">
                <a:solidFill>
                  <a:srgbClr val="FF0000"/>
                </a:solidFill>
              </a:rPr>
              <a:t>managers</a:t>
            </a:r>
            <a:r>
              <a:rPr lang="zh-CN" altLang="en-US" b="1" dirty="0" smtClean="0">
                <a:solidFill>
                  <a:srgbClr val="FF0000"/>
                </a:solidFill>
              </a:rPr>
              <a:t>模块把</a:t>
            </a:r>
            <a:r>
              <a:rPr lang="en-US" altLang="zh-CN" b="1" dirty="0" smtClean="0">
                <a:solidFill>
                  <a:srgbClr val="FF0000"/>
                </a:solidFill>
              </a:rPr>
              <a:t>Queue</a:t>
            </a:r>
            <a:r>
              <a:rPr lang="zh-CN" altLang="en-US" b="1" dirty="0" smtClean="0">
                <a:solidFill>
                  <a:srgbClr val="FF0000"/>
                </a:solidFill>
              </a:rPr>
              <a:t>通过网络暴露出去，就可以让其他机器的进程访问</a:t>
            </a:r>
            <a:r>
              <a:rPr lang="en-US" altLang="zh-CN" b="1" dirty="0" smtClean="0">
                <a:solidFill>
                  <a:srgbClr val="FF0000"/>
                </a:solidFill>
              </a:rPr>
              <a:t>Queue</a:t>
            </a:r>
            <a:r>
              <a:rPr lang="zh-CN" altLang="en-US" b="1" dirty="0" smtClean="0">
                <a:solidFill>
                  <a:srgbClr val="FF0000"/>
                </a:solidFill>
              </a:rPr>
              <a:t>了。</a:t>
            </a:r>
          </a:p>
          <a:p>
            <a:pPr lvl="1"/>
            <a:r>
              <a:rPr lang="zh-CN" altLang="en-US" dirty="0" smtClean="0"/>
              <a:t>我们先看服务进程，服务进程负责启动</a:t>
            </a:r>
            <a:r>
              <a:rPr lang="en-US" altLang="zh-CN" dirty="0" smtClean="0"/>
              <a:t>Queue</a:t>
            </a:r>
            <a:r>
              <a:rPr lang="zh-CN" altLang="en-US" dirty="0" smtClean="0"/>
              <a:t>，把</a:t>
            </a:r>
            <a:r>
              <a:rPr lang="en-US" altLang="zh-CN" dirty="0" smtClean="0"/>
              <a:t>Queue</a:t>
            </a:r>
            <a:r>
              <a:rPr lang="zh-CN" altLang="en-US" dirty="0" smtClean="0"/>
              <a:t>注册到网络上，然后往</a:t>
            </a:r>
            <a:r>
              <a:rPr lang="en-US" altLang="zh-CN" dirty="0" smtClean="0"/>
              <a:t>Queue</a:t>
            </a:r>
            <a:r>
              <a:rPr lang="zh-CN" altLang="en-US" dirty="0" smtClean="0"/>
              <a:t>里面写入任务</a:t>
            </a:r>
            <a:endParaRPr lang="en-US" altLang="zh-CN" dirty="0" smtClean="0"/>
          </a:p>
          <a:p>
            <a:pPr lvl="1"/>
            <a:r>
              <a:rPr lang="zh-CN" altLang="en-US" dirty="0" smtClean="0"/>
              <a:t>然后，在另一台机器上启动任务进程（本机上启动也可以）</a:t>
            </a:r>
            <a:endParaRPr lang="en-US" altLang="zh-CN" dirty="0" smtClean="0"/>
          </a:p>
          <a:p>
            <a:pPr lvl="1"/>
            <a:r>
              <a:rPr lang="zh-CN" altLang="en-US" dirty="0" smtClean="0"/>
              <a:t>任务进程要通过网络连接到服务进程，所以要指定服务进程的</a:t>
            </a:r>
            <a:r>
              <a:rPr lang="en-US" altLang="zh-CN" dirty="0" smtClean="0"/>
              <a:t>IP</a:t>
            </a:r>
            <a:r>
              <a:rPr lang="zh-CN" altLang="en-US" dirty="0" smtClean="0"/>
              <a:t>。</a:t>
            </a:r>
            <a:endParaRPr lang="en-US" altLang="zh-CN" dirty="0" smtClean="0"/>
          </a:p>
          <a:p>
            <a:pPr lvl="1"/>
            <a:r>
              <a:rPr lang="en-US" altLang="zh-CN" dirty="0" smtClean="0"/>
              <a:t>Queue</a:t>
            </a:r>
            <a:r>
              <a:rPr lang="zh-CN" altLang="en-US" dirty="0" smtClean="0"/>
              <a:t>对象存储在哪？注意到</a:t>
            </a:r>
            <a:r>
              <a:rPr lang="en-US" altLang="zh-CN" dirty="0" smtClean="0"/>
              <a:t>taskworker.py</a:t>
            </a:r>
            <a:r>
              <a:rPr lang="zh-CN" altLang="en-US" dirty="0" smtClean="0"/>
              <a:t>中根本没有创建</a:t>
            </a:r>
            <a:r>
              <a:rPr lang="en-US" altLang="zh-CN" dirty="0" smtClean="0"/>
              <a:t>Queue</a:t>
            </a:r>
            <a:r>
              <a:rPr lang="zh-CN" altLang="en-US" dirty="0" smtClean="0"/>
              <a:t>的代码，所以，</a:t>
            </a:r>
            <a:r>
              <a:rPr lang="en-US" altLang="zh-CN" dirty="0" smtClean="0"/>
              <a:t>Queue</a:t>
            </a:r>
            <a:r>
              <a:rPr lang="zh-CN" altLang="en-US" dirty="0" smtClean="0"/>
              <a:t>对象存储在</a:t>
            </a:r>
            <a:r>
              <a:rPr lang="en-US" altLang="zh-CN" dirty="0" smtClean="0"/>
              <a:t>taskmanager.py</a:t>
            </a:r>
            <a:r>
              <a:rPr lang="zh-CN" altLang="en-US" dirty="0" smtClean="0"/>
              <a:t>进程中：</a:t>
            </a:r>
            <a:endParaRPr lang="en-US" altLang="zh-CN" dirty="0" smtClean="0"/>
          </a:p>
          <a:p>
            <a:pPr lvl="1"/>
            <a:r>
              <a:rPr lang="zh-CN" altLang="en-US" dirty="0" smtClean="0"/>
              <a:t>这个简单的</a:t>
            </a:r>
            <a:r>
              <a:rPr lang="en-US" altLang="zh-CN" dirty="0" smtClean="0"/>
              <a:t>Manager/Worker</a:t>
            </a:r>
            <a:r>
              <a:rPr lang="zh-CN" altLang="en-US" dirty="0" smtClean="0"/>
              <a:t>模型有什么用？其实这就是一个简单但真正的分布式计算，把代码稍加改造，启动多个</a:t>
            </a:r>
            <a:r>
              <a:rPr lang="en-US" altLang="zh-CN" dirty="0" smtClean="0"/>
              <a:t>worker</a:t>
            </a:r>
            <a:r>
              <a:rPr lang="zh-CN" altLang="en-US" dirty="0" smtClean="0"/>
              <a:t>，就可以把任务分布到几台甚至几十台机器上，比如把计算</a:t>
            </a:r>
            <a:r>
              <a:rPr lang="en-US" altLang="zh-CN" dirty="0" smtClean="0"/>
              <a:t>n*n</a:t>
            </a:r>
            <a:r>
              <a:rPr lang="zh-CN" altLang="en-US" dirty="0" smtClean="0"/>
              <a:t>的代码换成发送邮件，就实现了邮件队列的异步发送。</a:t>
            </a:r>
            <a:endParaRPr lang="en-US" altLang="zh-CN" dirty="0" smtClean="0"/>
          </a:p>
          <a:p>
            <a:pPr lvl="1"/>
            <a:r>
              <a:rPr lang="zh-CN" altLang="en-US" dirty="0" smtClean="0"/>
              <a:t>注意</a:t>
            </a:r>
            <a:r>
              <a:rPr lang="en-US" altLang="zh-CN" dirty="0" smtClean="0"/>
              <a:t>Queue</a:t>
            </a:r>
            <a:r>
              <a:rPr lang="zh-CN" altLang="en-US" dirty="0" smtClean="0"/>
              <a:t>的作用是用来传递任务和接收结果，每个任务的描述数据量要尽量小。比如发送一个处理日志文件的任务，就不要发送几百兆的日志文件本身，而是发送日志文件存放的完整路径，由</a:t>
            </a:r>
            <a:r>
              <a:rPr lang="en-US" altLang="zh-CN" dirty="0" smtClean="0"/>
              <a:t>Worker</a:t>
            </a:r>
            <a:r>
              <a:rPr lang="zh-CN" altLang="en-US" dirty="0" smtClean="0"/>
              <a:t>进程再去共享的磁盘上读取文件。</a:t>
            </a:r>
          </a:p>
          <a:p>
            <a:endParaRPr lang="en-US" dirty="0"/>
          </a:p>
        </p:txBody>
      </p:sp>
      <p:sp>
        <p:nvSpPr>
          <p:cNvPr id="3" name="Title 2"/>
          <p:cNvSpPr>
            <a:spLocks noGrp="1"/>
          </p:cNvSpPr>
          <p:nvPr>
            <p:ph type="title"/>
          </p:nvPr>
        </p:nvSpPr>
        <p:spPr/>
        <p:txBody>
          <a:bodyPr>
            <a:normAutofit/>
          </a:bodyPr>
          <a:lstStyle/>
          <a:p>
            <a:r>
              <a:rPr lang="zh-CN" altLang="en-US" dirty="0" smtClean="0"/>
              <a:t>分布式进程</a:t>
            </a:r>
            <a:endParaRPr lang="en-US" dirty="0"/>
          </a:p>
        </p:txBody>
      </p:sp>
      <p:sp>
        <p:nvSpPr>
          <p:cNvPr id="4" name="Content Placeholder 3"/>
          <p:cNvSpPr>
            <a:spLocks noGrp="1"/>
          </p:cNvSpPr>
          <p:nvPr>
            <p:ph sz="quarter" idx="10"/>
          </p:nvPr>
        </p:nvSpPr>
        <p:spPr/>
        <p:txBody>
          <a:bodyPr/>
          <a:lstStyle/>
          <a:p>
            <a:endParaRPr lang="en-US"/>
          </a:p>
        </p:txBody>
      </p:sp>
      <p:pic>
        <p:nvPicPr>
          <p:cNvPr id="6147" name="Picture 3"/>
          <p:cNvPicPr>
            <a:picLocks noChangeAspect="1" noChangeArrowheads="1"/>
          </p:cNvPicPr>
          <p:nvPr/>
        </p:nvPicPr>
        <p:blipFill>
          <a:blip r:embed="rId2" cstate="print"/>
          <a:srcRect/>
          <a:stretch>
            <a:fillRect/>
          </a:stretch>
        </p:blipFill>
        <p:spPr bwMode="auto">
          <a:xfrm>
            <a:off x="1066800" y="2590800"/>
            <a:ext cx="4638675" cy="2437954"/>
          </a:xfrm>
          <a:prstGeom prst="rect">
            <a:avLst/>
          </a:prstGeom>
          <a:noFill/>
          <a:ln w="9525">
            <a:noFill/>
            <a:miter lim="800000"/>
            <a:headEnd/>
            <a:tailEnd/>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endParaRPr lang="en-US"/>
          </a:p>
        </p:txBody>
      </p:sp>
      <p:sp>
        <p:nvSpPr>
          <p:cNvPr id="3" name="Title 2"/>
          <p:cNvSpPr>
            <a:spLocks noGrp="1"/>
          </p:cNvSpPr>
          <p:nvPr>
            <p:ph type="title"/>
          </p:nvPr>
        </p:nvSpPr>
        <p:spPr/>
        <p:txBody>
          <a:bodyPr>
            <a:normAutofit/>
          </a:bodyPr>
          <a:lstStyle/>
          <a:p>
            <a:r>
              <a:rPr lang="zh-CN" altLang="en-US" dirty="0" smtClean="0"/>
              <a:t>具体如何声明</a:t>
            </a:r>
            <a:r>
              <a:rPr lang="en-US" altLang="zh-CN" dirty="0" smtClean="0"/>
              <a:t>python</a:t>
            </a:r>
            <a:r>
              <a:rPr lang="zh-CN" altLang="en-US" dirty="0" smtClean="0"/>
              <a:t>文件编码</a:t>
            </a:r>
            <a:endParaRPr lang="en-US" dirty="0"/>
          </a:p>
        </p:txBody>
      </p:sp>
      <p:sp>
        <p:nvSpPr>
          <p:cNvPr id="4" name="Content Placeholder 3"/>
          <p:cNvSpPr>
            <a:spLocks noGrp="1"/>
          </p:cNvSpPr>
          <p:nvPr>
            <p:ph sz="quarter" idx="10"/>
          </p:nvPr>
        </p:nvSpPr>
        <p:spPr/>
        <p:txBody>
          <a:bodyPr/>
          <a:lstStyle/>
          <a:p>
            <a:r>
              <a:rPr lang="en-US" dirty="0" smtClean="0">
                <a:hlinkClick r:id="rId2"/>
              </a:rPr>
              <a:t>http://www.crifan.com/python_head_meaning_for_usr_bin_python_coding_utf-8/</a:t>
            </a:r>
            <a:endParaRPr lang="en-US" dirty="0" smtClean="0"/>
          </a:p>
          <a:p>
            <a:endParaRPr lang="en-US" dirty="0"/>
          </a:p>
        </p:txBody>
      </p:sp>
      <p:pic>
        <p:nvPicPr>
          <p:cNvPr id="2050" name="Picture 2"/>
          <p:cNvPicPr>
            <a:picLocks noChangeAspect="1" noChangeArrowheads="1"/>
          </p:cNvPicPr>
          <p:nvPr/>
        </p:nvPicPr>
        <p:blipFill>
          <a:blip r:embed="rId3" cstate="print"/>
          <a:srcRect/>
          <a:stretch>
            <a:fillRect/>
          </a:stretch>
        </p:blipFill>
        <p:spPr bwMode="auto">
          <a:xfrm>
            <a:off x="2133600" y="914400"/>
            <a:ext cx="4800600" cy="4476166"/>
          </a:xfrm>
          <a:prstGeom prst="rect">
            <a:avLst/>
          </a:prstGeom>
          <a:noFill/>
          <a:ln w="9525">
            <a:noFill/>
            <a:miter lim="800000"/>
            <a:headEnd/>
            <a:tailEnd/>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endParaRPr lang="en-US" dirty="0"/>
          </a:p>
        </p:txBody>
      </p:sp>
      <p:sp>
        <p:nvSpPr>
          <p:cNvPr id="3" name="Title 2"/>
          <p:cNvSpPr>
            <a:spLocks noGrp="1"/>
          </p:cNvSpPr>
          <p:nvPr>
            <p:ph type="title"/>
          </p:nvPr>
        </p:nvSpPr>
        <p:spPr/>
        <p:txBody>
          <a:bodyPr>
            <a:normAutofit fontScale="90000"/>
          </a:bodyPr>
          <a:lstStyle/>
          <a:p>
            <a:r>
              <a:rPr lang="zh-CN" altLang="en-US" dirty="0" smtClean="0"/>
              <a:t>分布式进程</a:t>
            </a:r>
            <a:r>
              <a:rPr lang="en-US" altLang="zh-CN" dirty="0" smtClean="0"/>
              <a:t/>
            </a:r>
            <a:br>
              <a:rPr lang="en-US" altLang="zh-CN" dirty="0" smtClean="0"/>
            </a:br>
            <a:endParaRPr lang="en-US" dirty="0"/>
          </a:p>
        </p:txBody>
      </p:sp>
      <p:sp>
        <p:nvSpPr>
          <p:cNvPr id="4" name="Content Placeholder 3"/>
          <p:cNvSpPr>
            <a:spLocks noGrp="1"/>
          </p:cNvSpPr>
          <p:nvPr>
            <p:ph sz="quarter" idx="10"/>
          </p:nvPr>
        </p:nvSpPr>
        <p:spPr/>
        <p:txBody>
          <a:bodyPr/>
          <a:lstStyle/>
          <a:p>
            <a:endParaRPr lang="en-US"/>
          </a:p>
        </p:txBody>
      </p:sp>
      <p:pic>
        <p:nvPicPr>
          <p:cNvPr id="6146" name="Picture 2"/>
          <p:cNvPicPr>
            <a:picLocks noChangeAspect="1" noChangeArrowheads="1"/>
          </p:cNvPicPr>
          <p:nvPr/>
        </p:nvPicPr>
        <p:blipFill>
          <a:blip r:embed="rId2" cstate="print"/>
          <a:srcRect/>
          <a:stretch>
            <a:fillRect/>
          </a:stretch>
        </p:blipFill>
        <p:spPr bwMode="auto">
          <a:xfrm>
            <a:off x="304800" y="465531"/>
            <a:ext cx="3733800" cy="4910368"/>
          </a:xfrm>
          <a:prstGeom prst="rect">
            <a:avLst/>
          </a:prstGeom>
          <a:noFill/>
          <a:ln w="9525">
            <a:noFill/>
            <a:miter lim="800000"/>
            <a:headEnd/>
            <a:tailEnd/>
          </a:ln>
        </p:spPr>
      </p:pic>
      <p:pic>
        <p:nvPicPr>
          <p:cNvPr id="7170" name="Picture 2"/>
          <p:cNvPicPr>
            <a:picLocks noChangeAspect="1" noChangeArrowheads="1"/>
          </p:cNvPicPr>
          <p:nvPr/>
        </p:nvPicPr>
        <p:blipFill>
          <a:blip r:embed="rId3" cstate="print"/>
          <a:srcRect/>
          <a:stretch>
            <a:fillRect/>
          </a:stretch>
        </p:blipFill>
        <p:spPr bwMode="auto">
          <a:xfrm>
            <a:off x="4137463" y="457200"/>
            <a:ext cx="3177737" cy="4914900"/>
          </a:xfrm>
          <a:prstGeom prst="rect">
            <a:avLst/>
          </a:prstGeom>
          <a:noFill/>
          <a:ln w="9525">
            <a:noFill/>
            <a:miter lim="800000"/>
            <a:headEnd/>
            <a:tailEnd/>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r>
              <a:rPr lang="en-US" b="1" dirty="0" smtClean="0"/>
              <a:t>python queue</a:t>
            </a:r>
            <a:r>
              <a:rPr lang="zh-CN" altLang="en-US" b="1" dirty="0" smtClean="0"/>
              <a:t>模块有三种队列</a:t>
            </a:r>
            <a:r>
              <a:rPr lang="en-US" altLang="zh-CN" b="1" dirty="0" smtClean="0"/>
              <a:t>:</a:t>
            </a:r>
            <a:r>
              <a:rPr lang="zh-CN" altLang="en-US" dirty="0" smtClean="0"/>
              <a:t/>
            </a:r>
            <a:br>
              <a:rPr lang="zh-CN" altLang="en-US" dirty="0" smtClean="0"/>
            </a:br>
            <a:r>
              <a:rPr lang="en-US" altLang="zh-CN" dirty="0" smtClean="0"/>
              <a:t>1</a:t>
            </a:r>
            <a:r>
              <a:rPr lang="zh-CN" altLang="en-US" dirty="0" smtClean="0"/>
              <a:t>、</a:t>
            </a:r>
            <a:r>
              <a:rPr lang="en-US" dirty="0" smtClean="0"/>
              <a:t>python queue</a:t>
            </a:r>
            <a:r>
              <a:rPr lang="zh-CN" altLang="en-US" dirty="0" smtClean="0"/>
              <a:t>模块的</a:t>
            </a:r>
            <a:r>
              <a:rPr lang="en-US" dirty="0" smtClean="0"/>
              <a:t>FIFO</a:t>
            </a:r>
            <a:r>
              <a:rPr lang="zh-CN" altLang="en-US" dirty="0" smtClean="0"/>
              <a:t>队列先进先出。</a:t>
            </a:r>
            <a:br>
              <a:rPr lang="zh-CN" altLang="en-US" dirty="0" smtClean="0"/>
            </a:br>
            <a:r>
              <a:rPr lang="en-US" altLang="zh-CN" dirty="0" smtClean="0"/>
              <a:t>2</a:t>
            </a:r>
            <a:r>
              <a:rPr lang="zh-CN" altLang="en-US" dirty="0" smtClean="0"/>
              <a:t>、</a:t>
            </a:r>
            <a:r>
              <a:rPr lang="en-US" dirty="0" smtClean="0"/>
              <a:t>LIFO</a:t>
            </a:r>
            <a:r>
              <a:rPr lang="zh-CN" altLang="en-US" dirty="0" smtClean="0"/>
              <a:t>类似于堆。即先进后出。</a:t>
            </a:r>
            <a:br>
              <a:rPr lang="zh-CN" altLang="en-US" dirty="0" smtClean="0"/>
            </a:br>
            <a:r>
              <a:rPr lang="en-US" altLang="zh-CN" dirty="0" smtClean="0"/>
              <a:t>3</a:t>
            </a:r>
            <a:r>
              <a:rPr lang="zh-CN" altLang="en-US" dirty="0" smtClean="0"/>
              <a:t>、还有一种是优先级队列级别越低越先出来。 </a:t>
            </a:r>
            <a:br>
              <a:rPr lang="zh-CN" altLang="en-US" dirty="0" smtClean="0"/>
            </a:br>
            <a:r>
              <a:rPr lang="zh-CN" altLang="en-US" dirty="0" smtClean="0"/>
              <a:t/>
            </a:r>
            <a:br>
              <a:rPr lang="zh-CN" altLang="en-US" dirty="0" smtClean="0"/>
            </a:br>
            <a:r>
              <a:rPr lang="zh-CN" altLang="en-US" dirty="0" smtClean="0"/>
              <a:t>针对这三种队列分别有三个构造函数</a:t>
            </a:r>
            <a:r>
              <a:rPr lang="en-US" altLang="zh-CN" dirty="0" smtClean="0"/>
              <a:t>:</a:t>
            </a:r>
            <a:r>
              <a:rPr lang="zh-CN" altLang="en-US" dirty="0" smtClean="0"/>
              <a:t/>
            </a:r>
            <a:br>
              <a:rPr lang="zh-CN" altLang="en-US" dirty="0" smtClean="0"/>
            </a:br>
            <a:r>
              <a:rPr lang="en-US" altLang="zh-CN" dirty="0" smtClean="0"/>
              <a:t>1</a:t>
            </a:r>
            <a:r>
              <a:rPr lang="zh-CN" altLang="en-US" dirty="0" smtClean="0"/>
              <a:t>、</a:t>
            </a:r>
            <a:r>
              <a:rPr lang="en-US" dirty="0" smtClean="0"/>
              <a:t>class </a:t>
            </a:r>
            <a:r>
              <a:rPr lang="en-US" dirty="0" err="1" smtClean="0"/>
              <a:t>Queue.Queue</a:t>
            </a:r>
            <a:r>
              <a:rPr lang="en-US" dirty="0" smtClean="0"/>
              <a:t>(</a:t>
            </a:r>
            <a:r>
              <a:rPr lang="en-US" dirty="0" err="1" smtClean="0"/>
              <a:t>maxsize</a:t>
            </a:r>
            <a:r>
              <a:rPr lang="en-US" dirty="0" smtClean="0"/>
              <a:t>) FIFO </a:t>
            </a:r>
            <a:br>
              <a:rPr lang="en-US" dirty="0" smtClean="0"/>
            </a:br>
            <a:r>
              <a:rPr lang="en-US" dirty="0" smtClean="0"/>
              <a:t>2、class </a:t>
            </a:r>
            <a:r>
              <a:rPr lang="en-US" dirty="0" err="1" smtClean="0"/>
              <a:t>Queue.LifoQueue</a:t>
            </a:r>
            <a:r>
              <a:rPr lang="en-US" dirty="0" smtClean="0"/>
              <a:t>(</a:t>
            </a:r>
            <a:r>
              <a:rPr lang="en-US" dirty="0" err="1" smtClean="0"/>
              <a:t>maxsize</a:t>
            </a:r>
            <a:r>
              <a:rPr lang="en-US" dirty="0" smtClean="0"/>
              <a:t>) LIFO </a:t>
            </a:r>
            <a:br>
              <a:rPr lang="en-US" dirty="0" smtClean="0"/>
            </a:br>
            <a:r>
              <a:rPr lang="en-US" dirty="0" smtClean="0"/>
              <a:t>3、class </a:t>
            </a:r>
            <a:r>
              <a:rPr lang="en-US" dirty="0" err="1" smtClean="0"/>
              <a:t>Queue.PriorityQueue</a:t>
            </a:r>
            <a:r>
              <a:rPr lang="en-US" dirty="0" smtClean="0"/>
              <a:t>(</a:t>
            </a:r>
            <a:r>
              <a:rPr lang="en-US" dirty="0" err="1" smtClean="0"/>
              <a:t>maxsize</a:t>
            </a:r>
            <a:r>
              <a:rPr lang="en-US" dirty="0" smtClean="0"/>
              <a:t>) </a:t>
            </a:r>
            <a:r>
              <a:rPr lang="zh-CN" altLang="en-US" dirty="0" smtClean="0"/>
              <a:t>优先级队列 </a:t>
            </a:r>
            <a:br>
              <a:rPr lang="zh-CN" altLang="en-US" dirty="0" smtClean="0"/>
            </a:br>
            <a:endParaRPr lang="en-US" dirty="0"/>
          </a:p>
        </p:txBody>
      </p:sp>
      <p:sp>
        <p:nvSpPr>
          <p:cNvPr id="3" name="Title 2"/>
          <p:cNvSpPr>
            <a:spLocks noGrp="1"/>
          </p:cNvSpPr>
          <p:nvPr>
            <p:ph type="title"/>
          </p:nvPr>
        </p:nvSpPr>
        <p:spPr/>
        <p:txBody>
          <a:bodyPr>
            <a:normAutofit/>
          </a:bodyPr>
          <a:lstStyle/>
          <a:p>
            <a:r>
              <a:rPr lang="en-US" dirty="0" smtClean="0"/>
              <a:t> </a:t>
            </a:r>
            <a:r>
              <a:rPr lang="en-US" dirty="0" smtClean="0">
                <a:hlinkClick r:id="rId2"/>
              </a:rPr>
              <a:t>python Queue</a:t>
            </a:r>
            <a:r>
              <a:rPr lang="zh-CN" altLang="en-US" dirty="0" smtClean="0">
                <a:hlinkClick r:id="rId2"/>
              </a:rPr>
              <a:t>模块</a:t>
            </a:r>
            <a:endParaRPr lang="en-US" dirty="0"/>
          </a:p>
        </p:txBody>
      </p:sp>
      <p:sp>
        <p:nvSpPr>
          <p:cNvPr id="4" name="Content Placeholder 3"/>
          <p:cNvSpPr>
            <a:spLocks noGrp="1"/>
          </p:cNvSpPr>
          <p:nvPr>
            <p:ph sz="quarter" idx="10"/>
          </p:nvPr>
        </p:nvSpPr>
        <p:spPr/>
        <p:txBody>
          <a:bodyPr/>
          <a:lstStyle/>
          <a:p>
            <a:endParaRPr lang="en-US"/>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normAutofit fontScale="92500" lnSpcReduction="10000"/>
          </a:bodyPr>
          <a:lstStyle/>
          <a:p>
            <a:r>
              <a:rPr lang="en-US" altLang="zh-CN" dirty="0" smtClean="0"/>
              <a:t>IP</a:t>
            </a:r>
            <a:r>
              <a:rPr lang="zh-CN" altLang="en-US" dirty="0" smtClean="0"/>
              <a:t>协议负责把数据从一台计算机通过网络发送到另一台计算机。</a:t>
            </a:r>
            <a:r>
              <a:rPr lang="zh-CN" altLang="en-US" b="1" dirty="0" smtClean="0">
                <a:solidFill>
                  <a:srgbClr val="FF0000"/>
                </a:solidFill>
              </a:rPr>
              <a:t>数据被分割成一小块一小块，</a:t>
            </a:r>
            <a:r>
              <a:rPr lang="zh-CN" altLang="en-US" dirty="0" smtClean="0"/>
              <a:t>然后通过</a:t>
            </a:r>
            <a:r>
              <a:rPr lang="en-US" altLang="zh-CN" dirty="0" smtClean="0"/>
              <a:t>IP</a:t>
            </a:r>
            <a:r>
              <a:rPr lang="zh-CN" altLang="en-US" dirty="0" smtClean="0"/>
              <a:t>包发送出去。由于互联网链路复杂，两台计算机之间经常有多条线路，因此，路由器就负责决定如何把一个</a:t>
            </a:r>
            <a:r>
              <a:rPr lang="en-US" altLang="zh-CN" dirty="0" smtClean="0"/>
              <a:t>IP</a:t>
            </a:r>
            <a:r>
              <a:rPr lang="zh-CN" altLang="en-US" dirty="0" smtClean="0"/>
              <a:t>包转发出去。</a:t>
            </a:r>
            <a:r>
              <a:rPr lang="en-US" altLang="zh-CN" dirty="0" smtClean="0"/>
              <a:t>IP</a:t>
            </a:r>
            <a:r>
              <a:rPr lang="zh-CN" altLang="en-US" dirty="0" smtClean="0"/>
              <a:t>包的特点是按块发送，途径多个路由，</a:t>
            </a:r>
            <a:r>
              <a:rPr lang="zh-CN" altLang="en-US" b="1" dirty="0" smtClean="0">
                <a:solidFill>
                  <a:srgbClr val="FF0000"/>
                </a:solidFill>
              </a:rPr>
              <a:t>但不保证能到达，也不保证顺序到达。</a:t>
            </a:r>
            <a:r>
              <a:rPr lang="zh-CN" altLang="en-US" dirty="0" smtClean="0"/>
              <a:t>一个</a:t>
            </a:r>
            <a:r>
              <a:rPr lang="en-US" altLang="zh-CN" dirty="0" smtClean="0"/>
              <a:t>IP</a:t>
            </a:r>
            <a:r>
              <a:rPr lang="zh-CN" altLang="en-US" dirty="0" smtClean="0"/>
              <a:t>包除了包含要传输的数据外，还包含源</a:t>
            </a:r>
            <a:r>
              <a:rPr lang="en-US" altLang="zh-CN" dirty="0" smtClean="0"/>
              <a:t>IP</a:t>
            </a:r>
            <a:r>
              <a:rPr lang="zh-CN" altLang="en-US" dirty="0" smtClean="0"/>
              <a:t>地址和目标</a:t>
            </a:r>
            <a:r>
              <a:rPr lang="en-US" altLang="zh-CN" dirty="0" smtClean="0"/>
              <a:t>IP</a:t>
            </a:r>
            <a:r>
              <a:rPr lang="zh-CN" altLang="en-US" dirty="0" smtClean="0"/>
              <a:t>地址，源端口和目标端口。</a:t>
            </a:r>
            <a:endParaRPr lang="en-US" altLang="zh-CN" b="1" dirty="0" smtClean="0">
              <a:solidFill>
                <a:srgbClr val="FF0000"/>
              </a:solidFill>
            </a:endParaRPr>
          </a:p>
          <a:p>
            <a:endParaRPr lang="en-US" altLang="zh-CN" dirty="0" smtClean="0"/>
          </a:p>
          <a:p>
            <a:r>
              <a:rPr lang="en-US" altLang="zh-CN" dirty="0" smtClean="0"/>
              <a:t>TCP</a:t>
            </a:r>
            <a:r>
              <a:rPr lang="zh-CN" altLang="en-US" dirty="0" smtClean="0"/>
              <a:t>协议则是建立在</a:t>
            </a:r>
            <a:r>
              <a:rPr lang="en-US" altLang="zh-CN" dirty="0" smtClean="0"/>
              <a:t>IP</a:t>
            </a:r>
            <a:r>
              <a:rPr lang="zh-CN" altLang="en-US" dirty="0" smtClean="0"/>
              <a:t>协议之上的。</a:t>
            </a:r>
            <a:r>
              <a:rPr lang="en-US" altLang="zh-CN" dirty="0" smtClean="0"/>
              <a:t>TCP</a:t>
            </a:r>
            <a:r>
              <a:rPr lang="zh-CN" altLang="en-US" dirty="0" smtClean="0"/>
              <a:t>协议负责在两台计算机之间建立可靠连接，保证数据包按顺序到达。</a:t>
            </a:r>
            <a:r>
              <a:rPr lang="en-US" altLang="zh-CN" dirty="0" smtClean="0"/>
              <a:t>TCP</a:t>
            </a:r>
            <a:r>
              <a:rPr lang="zh-CN" altLang="en-US" dirty="0" smtClean="0"/>
              <a:t>协议会</a:t>
            </a:r>
            <a:r>
              <a:rPr lang="zh-CN" altLang="en-US" b="1" dirty="0" smtClean="0">
                <a:solidFill>
                  <a:srgbClr val="FF0000"/>
                </a:solidFill>
              </a:rPr>
              <a:t>通过握手建立连接，然后，对每个</a:t>
            </a:r>
            <a:r>
              <a:rPr lang="en-US" altLang="zh-CN" b="1" dirty="0" smtClean="0">
                <a:solidFill>
                  <a:srgbClr val="FF0000"/>
                </a:solidFill>
              </a:rPr>
              <a:t>IP</a:t>
            </a:r>
            <a:r>
              <a:rPr lang="zh-CN" altLang="en-US" b="1" dirty="0" smtClean="0">
                <a:solidFill>
                  <a:srgbClr val="FF0000"/>
                </a:solidFill>
              </a:rPr>
              <a:t>包编号，确保对方按顺序收到，如果包丢掉了，就自动重发。</a:t>
            </a:r>
            <a:endParaRPr lang="en-US" altLang="zh-CN" b="1" dirty="0" smtClean="0">
              <a:solidFill>
                <a:srgbClr val="FF0000"/>
              </a:solidFill>
            </a:endParaRPr>
          </a:p>
          <a:p>
            <a:endParaRPr lang="en-US" altLang="zh-CN" dirty="0" smtClean="0"/>
          </a:p>
          <a:p>
            <a:r>
              <a:rPr lang="zh-CN" altLang="en-US" dirty="0" smtClean="0"/>
              <a:t>使用</a:t>
            </a:r>
            <a:r>
              <a:rPr lang="en-US" altLang="zh-CN" dirty="0" smtClean="0"/>
              <a:t>TCP</a:t>
            </a:r>
            <a:r>
              <a:rPr lang="zh-CN" altLang="en-US" dirty="0" smtClean="0"/>
              <a:t>协议传输数据，当数据从</a:t>
            </a:r>
            <a:r>
              <a:rPr lang="en-US" altLang="zh-CN" dirty="0" smtClean="0"/>
              <a:t>A</a:t>
            </a:r>
            <a:r>
              <a:rPr lang="zh-CN" altLang="en-US" dirty="0" smtClean="0"/>
              <a:t>端传到</a:t>
            </a:r>
            <a:r>
              <a:rPr lang="en-US" altLang="zh-CN" dirty="0" smtClean="0"/>
              <a:t>B</a:t>
            </a:r>
            <a:r>
              <a:rPr lang="zh-CN" altLang="en-US" dirty="0" smtClean="0"/>
              <a:t>端后，</a:t>
            </a:r>
            <a:r>
              <a:rPr lang="en-US" altLang="zh-CN" dirty="0" smtClean="0"/>
              <a:t>B</a:t>
            </a:r>
            <a:r>
              <a:rPr lang="zh-CN" altLang="en-US" dirty="0" smtClean="0"/>
              <a:t>端会发送一个确认包（</a:t>
            </a:r>
            <a:r>
              <a:rPr lang="en-US" altLang="zh-CN" dirty="0" smtClean="0"/>
              <a:t>ACK</a:t>
            </a:r>
            <a:r>
              <a:rPr lang="zh-CN" altLang="en-US" dirty="0" smtClean="0"/>
              <a:t>包）给</a:t>
            </a:r>
            <a:r>
              <a:rPr lang="en-US" altLang="zh-CN" dirty="0" smtClean="0"/>
              <a:t>A</a:t>
            </a:r>
            <a:r>
              <a:rPr lang="zh-CN" altLang="en-US" dirty="0" smtClean="0"/>
              <a:t>端，告知</a:t>
            </a:r>
            <a:r>
              <a:rPr lang="en-US" altLang="zh-CN" dirty="0" smtClean="0"/>
              <a:t>A</a:t>
            </a:r>
            <a:r>
              <a:rPr lang="zh-CN" altLang="en-US" dirty="0" smtClean="0"/>
              <a:t>端数据我已收到！</a:t>
            </a:r>
            <a:r>
              <a:rPr lang="en-US" altLang="zh-CN" dirty="0" smtClean="0"/>
              <a:t>UDP</a:t>
            </a:r>
            <a:r>
              <a:rPr lang="zh-CN" altLang="en-US" dirty="0" smtClean="0"/>
              <a:t>协议就没有这种确认机制！这就是为什么说</a:t>
            </a:r>
            <a:r>
              <a:rPr lang="en-US" altLang="zh-CN" dirty="0" smtClean="0"/>
              <a:t>TCP</a:t>
            </a:r>
            <a:r>
              <a:rPr lang="zh-CN" altLang="en-US" dirty="0" smtClean="0"/>
              <a:t>协议可靠，</a:t>
            </a:r>
            <a:r>
              <a:rPr lang="en-US" altLang="zh-CN" dirty="0" smtClean="0"/>
              <a:t>UDP</a:t>
            </a:r>
            <a:r>
              <a:rPr lang="zh-CN" altLang="en-US" dirty="0" smtClean="0"/>
              <a:t>协议不可靠</a:t>
            </a:r>
            <a:r>
              <a:rPr lang="en-US" altLang="zh-CN" dirty="0" smtClean="0"/>
              <a:t>. </a:t>
            </a:r>
          </a:p>
          <a:p>
            <a:r>
              <a:rPr lang="en-US" altLang="zh-CN" b="1" dirty="0" smtClean="0"/>
              <a:t>QQ</a:t>
            </a:r>
            <a:r>
              <a:rPr lang="zh-CN" altLang="en-US" b="1" dirty="0" smtClean="0"/>
              <a:t>普通会员就是使用的</a:t>
            </a:r>
            <a:r>
              <a:rPr lang="en-US" altLang="zh-CN" b="1" dirty="0" smtClean="0"/>
              <a:t>UDP</a:t>
            </a:r>
            <a:r>
              <a:rPr lang="zh-CN" altLang="en-US" dirty="0" smtClean="0"/>
              <a:t>协议进行传输数据！既然</a:t>
            </a:r>
            <a:r>
              <a:rPr lang="en-US" altLang="zh-CN" dirty="0" smtClean="0"/>
              <a:t>UDP</a:t>
            </a:r>
            <a:r>
              <a:rPr lang="zh-CN" altLang="en-US" dirty="0" smtClean="0"/>
              <a:t>协议自身没有确认机制，这个工作可以交给应用层的进程来完成（</a:t>
            </a:r>
            <a:r>
              <a:rPr lang="en-US" altLang="zh-CN" dirty="0" smtClean="0"/>
              <a:t>QQ</a:t>
            </a:r>
            <a:r>
              <a:rPr lang="zh-CN" altLang="en-US" dirty="0" smtClean="0"/>
              <a:t>）！大家使用</a:t>
            </a:r>
            <a:r>
              <a:rPr lang="en-US" altLang="zh-CN" dirty="0" smtClean="0"/>
              <a:t>QQ</a:t>
            </a:r>
            <a:r>
              <a:rPr lang="zh-CN" altLang="en-US" dirty="0" smtClean="0"/>
              <a:t>的时候，感觉出错的几率还是非常小吧！当然，把这个确认工作完全交给</a:t>
            </a:r>
            <a:r>
              <a:rPr lang="en-US" altLang="zh-CN" dirty="0" smtClean="0"/>
              <a:t>QQ</a:t>
            </a:r>
            <a:r>
              <a:rPr lang="zh-CN" altLang="en-US" dirty="0" smtClean="0"/>
              <a:t>自身来做，就直接导致了，</a:t>
            </a:r>
            <a:r>
              <a:rPr lang="en-US" altLang="zh-CN" dirty="0" smtClean="0"/>
              <a:t>QQ</a:t>
            </a:r>
            <a:r>
              <a:rPr lang="zh-CN" altLang="en-US" dirty="0" smtClean="0"/>
              <a:t>软件体积增大！   </a:t>
            </a:r>
            <a:br>
              <a:rPr lang="zh-CN" altLang="en-US" dirty="0" smtClean="0"/>
            </a:br>
            <a:endParaRPr lang="en-US" altLang="zh-CN" dirty="0" smtClean="0"/>
          </a:p>
          <a:p>
            <a:r>
              <a:rPr lang="en-US" altLang="zh-CN" dirty="0" smtClean="0"/>
              <a:t>Socket</a:t>
            </a:r>
            <a:r>
              <a:rPr lang="zh-CN" altLang="en-US" dirty="0" smtClean="0"/>
              <a:t>是网络编程的一个抽象概念。通常我们用一个</a:t>
            </a:r>
            <a:r>
              <a:rPr lang="en-US" altLang="zh-CN" dirty="0" smtClean="0"/>
              <a:t>Socket</a:t>
            </a:r>
            <a:r>
              <a:rPr lang="zh-CN" altLang="en-US" dirty="0" smtClean="0"/>
              <a:t>表示“打开了一个网络链接”，而打开一个</a:t>
            </a:r>
            <a:r>
              <a:rPr lang="en-US" altLang="zh-CN" dirty="0" smtClean="0"/>
              <a:t>Socket</a:t>
            </a:r>
            <a:r>
              <a:rPr lang="zh-CN" altLang="en-US" dirty="0" smtClean="0"/>
              <a:t>需要知道目标计算机的</a:t>
            </a:r>
            <a:r>
              <a:rPr lang="en-US" altLang="zh-CN" dirty="0" smtClean="0"/>
              <a:t>IP</a:t>
            </a:r>
            <a:r>
              <a:rPr lang="zh-CN" altLang="en-US" dirty="0" smtClean="0"/>
              <a:t>地址和端口号，再指定协议类型即可。一个</a:t>
            </a:r>
            <a:r>
              <a:rPr lang="en-US" altLang="zh-CN" dirty="0" smtClean="0"/>
              <a:t>Socket</a:t>
            </a:r>
            <a:r>
              <a:rPr lang="zh-CN" altLang="en-US" dirty="0" smtClean="0"/>
              <a:t>依赖</a:t>
            </a:r>
            <a:r>
              <a:rPr lang="en-US" altLang="zh-CN" dirty="0" smtClean="0"/>
              <a:t>4</a:t>
            </a:r>
            <a:r>
              <a:rPr lang="zh-CN" altLang="en-US" dirty="0" smtClean="0"/>
              <a:t>项：服务器地址、服务器端口、客户端地址、客户端端口来唯一确定一个</a:t>
            </a:r>
            <a:r>
              <a:rPr lang="en-US" altLang="zh-CN" dirty="0" smtClean="0"/>
              <a:t>Socket</a:t>
            </a:r>
            <a:r>
              <a:rPr lang="zh-CN" altLang="en-US" smtClean="0"/>
              <a:t>。</a:t>
            </a:r>
            <a:endParaRPr lang="en-US" altLang="zh-CN" dirty="0" smtClean="0"/>
          </a:p>
          <a:p>
            <a:endParaRPr lang="en-US" dirty="0" smtClean="0"/>
          </a:p>
          <a:p>
            <a:r>
              <a:rPr lang="en-US" altLang="zh-CN" dirty="0" smtClean="0"/>
              <a:t>TCP</a:t>
            </a:r>
            <a:r>
              <a:rPr lang="zh-CN" altLang="en-US" dirty="0" smtClean="0"/>
              <a:t>连接创建的是双向通道，双方都可以同时给对方发数据。但是谁先发谁后发，怎么协调，要根据具体的协议来决定。例如，</a:t>
            </a:r>
            <a:r>
              <a:rPr lang="en-US" altLang="zh-CN" dirty="0" smtClean="0"/>
              <a:t>HTTP</a:t>
            </a:r>
            <a:r>
              <a:rPr lang="zh-CN" altLang="en-US" dirty="0" smtClean="0"/>
              <a:t>协议规定客户端必须先发请求给服务器，服务器收到后才发数据给客户端。</a:t>
            </a:r>
          </a:p>
          <a:p>
            <a:r>
              <a:rPr lang="zh-CN" altLang="en-US" dirty="0" smtClean="0"/>
              <a:t/>
            </a:r>
            <a:br>
              <a:rPr lang="zh-CN" altLang="en-US" dirty="0" smtClean="0"/>
            </a:br>
            <a:endParaRPr lang="en-US" dirty="0"/>
          </a:p>
        </p:txBody>
      </p:sp>
      <p:sp>
        <p:nvSpPr>
          <p:cNvPr id="3" name="Title 2"/>
          <p:cNvSpPr>
            <a:spLocks noGrp="1"/>
          </p:cNvSpPr>
          <p:nvPr>
            <p:ph type="title"/>
          </p:nvPr>
        </p:nvSpPr>
        <p:spPr/>
        <p:txBody>
          <a:bodyPr/>
          <a:lstStyle/>
          <a:p>
            <a:endParaRPr lang="en-US"/>
          </a:p>
        </p:txBody>
      </p:sp>
      <p:sp>
        <p:nvSpPr>
          <p:cNvPr id="4" name="Content Placeholder 3"/>
          <p:cNvSpPr>
            <a:spLocks noGrp="1"/>
          </p:cNvSpPr>
          <p:nvPr>
            <p:ph sz="quarter" idx="10"/>
          </p:nvPr>
        </p:nvSpPr>
        <p:spPr/>
        <p:txBody>
          <a:bodyPr/>
          <a:lstStyle/>
          <a:p>
            <a:endParaRPr lang="en-US"/>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r>
              <a:rPr lang="en-US" altLang="zh-CN" dirty="0" err="1" smtClean="0"/>
              <a:t>NumPy</a:t>
            </a:r>
            <a:r>
              <a:rPr lang="zh-CN" altLang="en-US" dirty="0" smtClean="0"/>
              <a:t>：</a:t>
            </a:r>
            <a:r>
              <a:rPr lang="en-US" altLang="zh-CN" dirty="0" smtClean="0"/>
              <a:t>N</a:t>
            </a:r>
            <a:r>
              <a:rPr lang="zh-CN" altLang="en-US" dirty="0" smtClean="0"/>
              <a:t>维数组容器</a:t>
            </a:r>
          </a:p>
          <a:p>
            <a:r>
              <a:rPr lang="en-US" altLang="zh-CN" dirty="0" err="1" smtClean="0"/>
              <a:t>SciPy</a:t>
            </a:r>
            <a:r>
              <a:rPr lang="zh-CN" altLang="en-US" dirty="0" smtClean="0"/>
              <a:t>：科学计算函数库</a:t>
            </a:r>
          </a:p>
          <a:p>
            <a:r>
              <a:rPr lang="en-US" altLang="zh-CN" dirty="0" smtClean="0"/>
              <a:t>Pandas</a:t>
            </a:r>
            <a:r>
              <a:rPr lang="zh-CN" altLang="en-US" dirty="0" smtClean="0"/>
              <a:t>：表格容器</a:t>
            </a:r>
          </a:p>
          <a:p>
            <a:endParaRPr lang="en-US" dirty="0" smtClean="0"/>
          </a:p>
          <a:p>
            <a:endParaRPr lang="en-US" dirty="0" smtClean="0"/>
          </a:p>
          <a:p>
            <a:r>
              <a:rPr lang="zh-CN" altLang="en-US" dirty="0" smtClean="0"/>
              <a:t>字典是 键值对的序列</a:t>
            </a:r>
            <a:endParaRPr lang="en-US" dirty="0"/>
          </a:p>
        </p:txBody>
      </p:sp>
      <p:sp>
        <p:nvSpPr>
          <p:cNvPr id="3" name="Title 2"/>
          <p:cNvSpPr>
            <a:spLocks noGrp="1"/>
          </p:cNvSpPr>
          <p:nvPr>
            <p:ph type="title"/>
          </p:nvPr>
        </p:nvSpPr>
        <p:spPr/>
        <p:txBody>
          <a:bodyPr/>
          <a:lstStyle/>
          <a:p>
            <a:endParaRPr lang="en-US"/>
          </a:p>
        </p:txBody>
      </p:sp>
      <p:sp>
        <p:nvSpPr>
          <p:cNvPr id="4" name="Content Placeholder 3"/>
          <p:cNvSpPr>
            <a:spLocks noGrp="1"/>
          </p:cNvSpPr>
          <p:nvPr>
            <p:ph sz="quarter" idx="10"/>
          </p:nvPr>
        </p:nvSpPr>
        <p:spPr/>
        <p:txBody>
          <a:bodyPr/>
          <a:lstStyle/>
          <a:p>
            <a:endParaRPr lang="en-US"/>
          </a:p>
        </p:txBody>
      </p:sp>
      <p:pic>
        <p:nvPicPr>
          <p:cNvPr id="1026" name="Picture 2"/>
          <p:cNvPicPr>
            <a:picLocks noChangeAspect="1" noChangeArrowheads="1"/>
          </p:cNvPicPr>
          <p:nvPr/>
        </p:nvPicPr>
        <p:blipFill>
          <a:blip r:embed="rId2" cstate="print"/>
          <a:srcRect/>
          <a:stretch>
            <a:fillRect/>
          </a:stretch>
        </p:blipFill>
        <p:spPr bwMode="auto">
          <a:xfrm>
            <a:off x="2952750" y="1995488"/>
            <a:ext cx="1409700" cy="14954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r>
              <a:rPr lang="zh-CN" altLang="en-US" dirty="0" smtClean="0"/>
              <a:t>使用图</a:t>
            </a:r>
            <a:r>
              <a:rPr lang="en-US" altLang="zh-CN" dirty="0" smtClean="0"/>
              <a:t>(</a:t>
            </a:r>
            <a:r>
              <a:rPr lang="en-US" altLang="zh-CN" i="1" dirty="0" smtClean="0"/>
              <a:t>graphs) </a:t>
            </a:r>
            <a:r>
              <a:rPr lang="zh-CN" altLang="en-US" i="1" dirty="0" smtClean="0"/>
              <a:t>来表示计算</a:t>
            </a:r>
            <a:r>
              <a:rPr lang="en-US" altLang="zh-CN" i="1" dirty="0" smtClean="0"/>
              <a:t>.</a:t>
            </a:r>
          </a:p>
          <a:p>
            <a:r>
              <a:rPr lang="zh-CN" altLang="en-US" dirty="0" smtClean="0"/>
              <a:t>在会话</a:t>
            </a:r>
            <a:r>
              <a:rPr lang="en-US" altLang="zh-CN" dirty="0" smtClean="0"/>
              <a:t>(</a:t>
            </a:r>
            <a:r>
              <a:rPr lang="en-US" dirty="0" smtClean="0"/>
              <a:t>Session) </a:t>
            </a:r>
            <a:r>
              <a:rPr lang="zh-CN" altLang="en-US" dirty="0" smtClean="0"/>
              <a:t>中执行图</a:t>
            </a:r>
            <a:r>
              <a:rPr lang="en-US" altLang="zh-CN" dirty="0" smtClean="0"/>
              <a:t>.</a:t>
            </a:r>
          </a:p>
          <a:p>
            <a:r>
              <a:rPr lang="zh-CN" altLang="en-US" dirty="0" smtClean="0"/>
              <a:t>使用张量</a:t>
            </a:r>
            <a:r>
              <a:rPr lang="en-US" altLang="zh-CN" dirty="0" smtClean="0"/>
              <a:t>(</a:t>
            </a:r>
            <a:r>
              <a:rPr lang="en-US" i="1" dirty="0" smtClean="0"/>
              <a:t>tensors) </a:t>
            </a:r>
            <a:r>
              <a:rPr lang="zh-CN" altLang="en-US" i="1" dirty="0" smtClean="0"/>
              <a:t>来代表数据</a:t>
            </a:r>
            <a:r>
              <a:rPr lang="en-US" altLang="zh-CN" i="1" dirty="0" smtClean="0"/>
              <a:t>.</a:t>
            </a:r>
          </a:p>
          <a:p>
            <a:r>
              <a:rPr lang="zh-CN" altLang="en-US" dirty="0" smtClean="0"/>
              <a:t>通过变量</a:t>
            </a:r>
            <a:r>
              <a:rPr lang="en-US" altLang="zh-CN" dirty="0" smtClean="0"/>
              <a:t>(Variables) </a:t>
            </a:r>
            <a:r>
              <a:rPr lang="zh-CN" altLang="en-US" dirty="0" smtClean="0"/>
              <a:t>维护状态</a:t>
            </a:r>
            <a:r>
              <a:rPr lang="en-US" altLang="zh-CN" dirty="0" smtClean="0"/>
              <a:t>.</a:t>
            </a:r>
          </a:p>
          <a:p>
            <a:r>
              <a:rPr lang="zh-CN" altLang="en-US" dirty="0" smtClean="0"/>
              <a:t>使用供给</a:t>
            </a:r>
            <a:r>
              <a:rPr lang="en-US" altLang="zh-CN" dirty="0" smtClean="0"/>
              <a:t>(</a:t>
            </a:r>
            <a:r>
              <a:rPr lang="en-US" dirty="0" smtClean="0"/>
              <a:t>feeds) </a:t>
            </a:r>
            <a:r>
              <a:rPr lang="zh-CN" altLang="en-US" dirty="0" smtClean="0"/>
              <a:t>和取回</a:t>
            </a:r>
            <a:r>
              <a:rPr lang="en-US" altLang="zh-CN" dirty="0" smtClean="0"/>
              <a:t>(</a:t>
            </a:r>
            <a:r>
              <a:rPr lang="en-US" dirty="0" smtClean="0"/>
              <a:t>fetches) </a:t>
            </a:r>
            <a:r>
              <a:rPr lang="zh-CN" altLang="en-US" dirty="0" smtClean="0"/>
              <a:t>将数据传入或传出任何操作</a:t>
            </a:r>
            <a:r>
              <a:rPr lang="en-US" altLang="zh-CN" dirty="0" smtClean="0"/>
              <a:t>.</a:t>
            </a:r>
            <a:endParaRPr lang="en-US" dirty="0"/>
          </a:p>
        </p:txBody>
      </p:sp>
      <p:sp>
        <p:nvSpPr>
          <p:cNvPr id="3" name="Title 2"/>
          <p:cNvSpPr>
            <a:spLocks noGrp="1"/>
          </p:cNvSpPr>
          <p:nvPr>
            <p:ph type="title"/>
          </p:nvPr>
        </p:nvSpPr>
        <p:spPr/>
        <p:txBody>
          <a:bodyPr/>
          <a:lstStyle/>
          <a:p>
            <a:r>
              <a:rPr lang="en-US" dirty="0" err="1" smtClean="0"/>
              <a:t>TensorFlow</a:t>
            </a:r>
            <a:endParaRPr lang="en-US" dirty="0"/>
          </a:p>
        </p:txBody>
      </p:sp>
      <p:sp>
        <p:nvSpPr>
          <p:cNvPr id="4" name="Content Placeholder 3"/>
          <p:cNvSpPr>
            <a:spLocks noGrp="1"/>
          </p:cNvSpPr>
          <p:nvPr>
            <p:ph sz="quarter" idx="10"/>
          </p:nvPr>
        </p:nvSpPr>
        <p:spPr/>
        <p:txBody>
          <a:bodyPr/>
          <a:lstStyle/>
          <a:p>
            <a:endParaRPr lang="en-US"/>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endParaRPr lang="en-US"/>
          </a:p>
        </p:txBody>
      </p:sp>
      <p:sp>
        <p:nvSpPr>
          <p:cNvPr id="3" name="Title 2"/>
          <p:cNvSpPr>
            <a:spLocks noGrp="1"/>
          </p:cNvSpPr>
          <p:nvPr>
            <p:ph type="title"/>
          </p:nvPr>
        </p:nvSpPr>
        <p:spPr/>
        <p:txBody>
          <a:bodyPr>
            <a:normAutofit/>
          </a:bodyPr>
          <a:lstStyle/>
          <a:p>
            <a:r>
              <a:rPr lang="en-US" altLang="zh-CN" u="sng" dirty="0" smtClean="0">
                <a:hlinkClick r:id="rId2"/>
              </a:rPr>
              <a:t>Python</a:t>
            </a:r>
            <a:r>
              <a:rPr lang="zh-CN" altLang="en-US" u="sng" dirty="0" smtClean="0">
                <a:hlinkClick r:id="rId2"/>
              </a:rPr>
              <a:t>关键字</a:t>
            </a:r>
            <a:r>
              <a:rPr lang="en-US" altLang="zh-CN" u="sng" dirty="0" smtClean="0">
                <a:hlinkClick r:id="rId2"/>
              </a:rPr>
              <a:t>yield</a:t>
            </a:r>
            <a:r>
              <a:rPr lang="zh-CN" altLang="en-US" u="sng" dirty="0" smtClean="0">
                <a:hlinkClick r:id="rId2"/>
              </a:rPr>
              <a:t>的解释</a:t>
            </a:r>
            <a:r>
              <a:rPr lang="zh-CN" altLang="en-US" dirty="0" smtClean="0"/>
              <a:t>、</a:t>
            </a:r>
            <a:endParaRPr lang="en-US" dirty="0"/>
          </a:p>
        </p:txBody>
      </p:sp>
      <p:sp>
        <p:nvSpPr>
          <p:cNvPr id="4" name="Content Placeholder 3"/>
          <p:cNvSpPr>
            <a:spLocks noGrp="1"/>
          </p:cNvSpPr>
          <p:nvPr>
            <p:ph sz="quarter" idx="10"/>
          </p:nvPr>
        </p:nvSpPr>
        <p:spPr/>
        <p:txBody>
          <a:bodyPr>
            <a:normAutofit lnSpcReduction="10000"/>
          </a:bodyPr>
          <a:lstStyle/>
          <a:p>
            <a:endParaRPr lang="en-US" dirty="0" smtClean="0">
              <a:hlinkClick r:id="rId2"/>
            </a:endParaRPr>
          </a:p>
          <a:p>
            <a:endParaRPr lang="en-US" dirty="0" smtClean="0">
              <a:hlinkClick r:id="rId2"/>
            </a:endParaRPr>
          </a:p>
          <a:p>
            <a:endParaRPr lang="en-US" dirty="0" smtClean="0">
              <a:hlinkClick r:id="rId2"/>
            </a:endParaRPr>
          </a:p>
          <a:p>
            <a:endParaRPr lang="en-US" dirty="0" smtClean="0">
              <a:hlinkClick r:id="rId2"/>
            </a:endParaRPr>
          </a:p>
          <a:p>
            <a:r>
              <a:rPr lang="en-US" dirty="0" smtClean="0">
                <a:hlinkClick r:id="rId2"/>
              </a:rPr>
              <a:t>http://pyzh.readthedocs.io/en/latest/the-python-yield-keyword-explained.html</a:t>
            </a:r>
            <a:endParaRPr lang="en-US" dirty="0" smtClean="0"/>
          </a:p>
          <a:p>
            <a:endParaRPr lang="en-US" dirty="0" smtClean="0"/>
          </a:p>
          <a:p>
            <a:endParaRPr lang="en-US" dirty="0"/>
          </a:p>
        </p:txBody>
      </p:sp>
      <p:pic>
        <p:nvPicPr>
          <p:cNvPr id="3074" name="Picture 2"/>
          <p:cNvPicPr>
            <a:picLocks noChangeAspect="1" noChangeArrowheads="1"/>
          </p:cNvPicPr>
          <p:nvPr/>
        </p:nvPicPr>
        <p:blipFill>
          <a:blip r:embed="rId3" cstate="print"/>
          <a:srcRect/>
          <a:stretch>
            <a:fillRect/>
          </a:stretch>
        </p:blipFill>
        <p:spPr bwMode="auto">
          <a:xfrm>
            <a:off x="0" y="990600"/>
            <a:ext cx="3310804" cy="1447800"/>
          </a:xfrm>
          <a:prstGeom prst="rect">
            <a:avLst/>
          </a:prstGeom>
          <a:noFill/>
          <a:ln w="9525">
            <a:noFill/>
            <a:miter lim="800000"/>
            <a:headEnd/>
            <a:tailEnd/>
          </a:ln>
        </p:spPr>
      </p:pic>
      <p:pic>
        <p:nvPicPr>
          <p:cNvPr id="3075" name="Picture 3"/>
          <p:cNvPicPr>
            <a:picLocks noChangeAspect="1" noChangeArrowheads="1"/>
          </p:cNvPicPr>
          <p:nvPr/>
        </p:nvPicPr>
        <p:blipFill>
          <a:blip r:embed="rId4" cstate="print"/>
          <a:srcRect/>
          <a:stretch>
            <a:fillRect/>
          </a:stretch>
        </p:blipFill>
        <p:spPr bwMode="auto">
          <a:xfrm>
            <a:off x="3657600" y="990600"/>
            <a:ext cx="3428917" cy="1322085"/>
          </a:xfrm>
          <a:prstGeom prst="rect">
            <a:avLst/>
          </a:prstGeom>
          <a:noFill/>
          <a:ln w="9525">
            <a:noFill/>
            <a:miter lim="800000"/>
            <a:headEnd/>
            <a:tailEnd/>
          </a:ln>
        </p:spPr>
      </p:pic>
      <p:pic>
        <p:nvPicPr>
          <p:cNvPr id="3076" name="Picture 4"/>
          <p:cNvPicPr>
            <a:picLocks noChangeAspect="1" noChangeArrowheads="1"/>
          </p:cNvPicPr>
          <p:nvPr/>
        </p:nvPicPr>
        <p:blipFill>
          <a:blip r:embed="rId5" cstate="print"/>
          <a:srcRect/>
          <a:stretch>
            <a:fillRect/>
          </a:stretch>
        </p:blipFill>
        <p:spPr bwMode="auto">
          <a:xfrm>
            <a:off x="0" y="2819400"/>
            <a:ext cx="3584496" cy="2438400"/>
          </a:xfrm>
          <a:prstGeom prst="rect">
            <a:avLst/>
          </a:prstGeom>
          <a:noFill/>
          <a:ln w="9525">
            <a:noFill/>
            <a:miter lim="800000"/>
            <a:headEnd/>
            <a:tailEnd/>
          </a:ln>
        </p:spPr>
      </p:pic>
      <p:pic>
        <p:nvPicPr>
          <p:cNvPr id="3077" name="Picture 5"/>
          <p:cNvPicPr>
            <a:picLocks noChangeAspect="1" noChangeArrowheads="1"/>
          </p:cNvPicPr>
          <p:nvPr/>
        </p:nvPicPr>
        <p:blipFill>
          <a:blip r:embed="rId6" cstate="print"/>
          <a:srcRect/>
          <a:stretch>
            <a:fillRect/>
          </a:stretch>
        </p:blipFill>
        <p:spPr bwMode="auto">
          <a:xfrm>
            <a:off x="3625772" y="2667000"/>
            <a:ext cx="3689428" cy="2482492"/>
          </a:xfrm>
          <a:prstGeom prst="rect">
            <a:avLst/>
          </a:prstGeom>
          <a:noFill/>
          <a:ln w="9525">
            <a:noFill/>
            <a:miter lim="800000"/>
            <a:headEnd/>
            <a:tailEnd/>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r>
              <a:rPr lang="zh-CN" altLang="en-US" dirty="0" smtClean="0"/>
              <a:t>含有</a:t>
            </a:r>
            <a:r>
              <a:rPr lang="en-US" altLang="zh-CN" dirty="0" smtClean="0"/>
              <a:t>yield</a:t>
            </a:r>
            <a:r>
              <a:rPr lang="zh-CN" altLang="en-US" dirty="0" smtClean="0"/>
              <a:t>的函数说明它是一个生成器，而不是普通的函数。</a:t>
            </a:r>
            <a:endParaRPr lang="en-US" altLang="zh-CN" dirty="0" smtClean="0"/>
          </a:p>
          <a:p>
            <a:pPr lvl="1"/>
            <a:r>
              <a:rPr lang="zh-CN" altLang="en-US" dirty="0" smtClean="0"/>
              <a:t>当程序运行到</a:t>
            </a:r>
            <a:r>
              <a:rPr lang="en-US" altLang="zh-CN" dirty="0" smtClean="0"/>
              <a:t>yield</a:t>
            </a:r>
            <a:r>
              <a:rPr lang="zh-CN" altLang="en-US" dirty="0" smtClean="0"/>
              <a:t>这一行时，该函数会返回值，并保存当前域的所有变量状态；</a:t>
            </a:r>
            <a:endParaRPr lang="en-US" altLang="zh-CN" dirty="0" smtClean="0"/>
          </a:p>
          <a:p>
            <a:pPr lvl="1"/>
            <a:r>
              <a:rPr lang="zh-CN" altLang="en-US" dirty="0" smtClean="0"/>
              <a:t>等到该函数下一次被调用时，会从上一次中断的地方开始执行，一直遇到下一个</a:t>
            </a:r>
            <a:r>
              <a:rPr lang="en-US" altLang="zh-CN" dirty="0" smtClean="0"/>
              <a:t>yield, </a:t>
            </a:r>
            <a:r>
              <a:rPr lang="zh-CN" altLang="en-US" dirty="0" smtClean="0"/>
              <a:t>程序返回值</a:t>
            </a:r>
            <a:r>
              <a:rPr lang="en-US" altLang="zh-CN" dirty="0" smtClean="0"/>
              <a:t>, </a:t>
            </a:r>
            <a:r>
              <a:rPr lang="zh-CN" altLang="en-US" dirty="0" smtClean="0"/>
              <a:t>并在此保存当前状态</a:t>
            </a:r>
            <a:r>
              <a:rPr lang="en-US" altLang="zh-CN" dirty="0" smtClean="0"/>
              <a:t>; </a:t>
            </a:r>
          </a:p>
          <a:p>
            <a:pPr lvl="1"/>
            <a:r>
              <a:rPr lang="zh-CN" altLang="en-US" dirty="0" smtClean="0"/>
              <a:t>如此反复，直到函数正常执行完成。</a:t>
            </a:r>
            <a:endParaRPr lang="en-US" altLang="zh-CN" dirty="0" smtClean="0"/>
          </a:p>
          <a:p>
            <a:pPr lvl="1"/>
            <a:endParaRPr lang="en-US" dirty="0" smtClean="0"/>
          </a:p>
          <a:p>
            <a:r>
              <a:rPr lang="zh-CN" altLang="en-US" dirty="0" smtClean="0"/>
              <a:t>为了掌握</a:t>
            </a:r>
            <a:r>
              <a:rPr lang="en-US" altLang="zh-CN" dirty="0" smtClean="0"/>
              <a:t>yield</a:t>
            </a:r>
            <a:r>
              <a:rPr lang="zh-CN" altLang="en-US" dirty="0" smtClean="0"/>
              <a:t>的精髓，你一定要理解它的要点：</a:t>
            </a:r>
            <a:r>
              <a:rPr lang="zh-CN" altLang="en-US" dirty="0" smtClean="0">
                <a:solidFill>
                  <a:srgbClr val="FF0000"/>
                </a:solidFill>
              </a:rPr>
              <a:t>当你调用这个函数的时候，你写在这个函数中的代码并没有真正的运行</a:t>
            </a:r>
            <a:r>
              <a:rPr lang="zh-CN" altLang="en-US" dirty="0" smtClean="0"/>
              <a:t>。这个函数仅仅只是返回一个生成器对象。有点过于奇技淫巧</a:t>
            </a:r>
            <a:r>
              <a:rPr lang="en-US" altLang="zh-CN" dirty="0" smtClean="0"/>
              <a:t>:-)    </a:t>
            </a:r>
            <a:r>
              <a:rPr lang="zh-CN" altLang="en-US" dirty="0" smtClean="0"/>
              <a:t>然后，你的代码会在每次</a:t>
            </a:r>
            <a:r>
              <a:rPr lang="en-US" altLang="zh-CN" dirty="0" smtClean="0"/>
              <a:t>for</a:t>
            </a:r>
            <a:r>
              <a:rPr lang="zh-CN" altLang="en-US" dirty="0" smtClean="0"/>
              <a:t>使用生成器的时候</a:t>
            </a:r>
            <a:r>
              <a:rPr lang="en-US" altLang="zh-CN" dirty="0" smtClean="0"/>
              <a:t>run</a:t>
            </a:r>
            <a:r>
              <a:rPr lang="zh-CN" altLang="en-US" dirty="0" smtClean="0"/>
              <a:t>起来。</a:t>
            </a:r>
          </a:p>
          <a:p>
            <a:pPr lvl="1"/>
            <a:r>
              <a:rPr lang="en-US" dirty="0" smtClean="0"/>
              <a:t>Yield</a:t>
            </a:r>
            <a:r>
              <a:rPr lang="zh-CN" altLang="en-US" dirty="0" smtClean="0"/>
              <a:t>的用法有点像</a:t>
            </a:r>
            <a:r>
              <a:rPr lang="en-US" dirty="0" smtClean="0"/>
              <a:t>return,</a:t>
            </a:r>
            <a:r>
              <a:rPr lang="zh-CN" altLang="en-US" dirty="0" smtClean="0"/>
              <a:t>除了它返回的是一个生成器，</a:t>
            </a:r>
            <a:endParaRPr lang="en-US" altLang="zh-CN" dirty="0" smtClean="0"/>
          </a:p>
          <a:p>
            <a:pPr lvl="1"/>
            <a:r>
              <a:rPr lang="zh-CN" altLang="en-US" dirty="0" smtClean="0"/>
              <a:t>而</a:t>
            </a:r>
            <a:r>
              <a:rPr lang="en-US" altLang="zh-CN" dirty="0" smtClean="0"/>
              <a:t>yield</a:t>
            </a:r>
            <a:r>
              <a:rPr lang="zh-CN" altLang="en-US" dirty="0" smtClean="0"/>
              <a:t>的作用就是，每次发生</a:t>
            </a:r>
            <a:r>
              <a:rPr lang="en-US" altLang="zh-CN" dirty="0" smtClean="0"/>
              <a:t>next()</a:t>
            </a:r>
            <a:r>
              <a:rPr lang="zh-CN" altLang="en-US" dirty="0" smtClean="0"/>
              <a:t>调用，函数执行完</a:t>
            </a:r>
            <a:r>
              <a:rPr lang="en-US" altLang="zh-CN" dirty="0" smtClean="0"/>
              <a:t>yield</a:t>
            </a:r>
            <a:r>
              <a:rPr lang="zh-CN" altLang="en-US" dirty="0" smtClean="0"/>
              <a:t>语句之后在挂起，这时返回</a:t>
            </a:r>
            <a:r>
              <a:rPr lang="en-US" altLang="zh-CN" dirty="0" smtClean="0"/>
              <a:t>yield</a:t>
            </a:r>
            <a:r>
              <a:rPr lang="zh-CN" altLang="en-US" dirty="0" smtClean="0"/>
              <a:t>的值</a:t>
            </a:r>
            <a:r>
              <a:rPr lang="en-US" altLang="zh-CN" dirty="0" smtClean="0"/>
              <a:t>(</a:t>
            </a:r>
            <a:r>
              <a:rPr lang="zh-CN" altLang="en-US" dirty="0" smtClean="0"/>
              <a:t>你原因</a:t>
            </a:r>
            <a:r>
              <a:rPr lang="en-US" altLang="zh-CN" dirty="0" smtClean="0"/>
              <a:t>yield</a:t>
            </a:r>
            <a:r>
              <a:rPr lang="zh-CN" altLang="en-US" dirty="0" smtClean="0"/>
              <a:t>啥就</a:t>
            </a:r>
            <a:r>
              <a:rPr lang="en-US" altLang="zh-CN" dirty="0" smtClean="0"/>
              <a:t>yield</a:t>
            </a:r>
            <a:r>
              <a:rPr lang="zh-CN" altLang="en-US" dirty="0" smtClean="0"/>
              <a:t>啥</a:t>
            </a:r>
            <a:r>
              <a:rPr lang="en-US" altLang="zh-CN" dirty="0" smtClean="0"/>
              <a:t>)</a:t>
            </a:r>
            <a:r>
              <a:rPr lang="zh-CN" altLang="en-US" dirty="0" smtClean="0"/>
              <a:t>，整个函数状态被保存，等待下一次</a:t>
            </a:r>
            <a:r>
              <a:rPr lang="en-US" altLang="zh-CN" dirty="0" smtClean="0"/>
              <a:t>next()</a:t>
            </a:r>
            <a:r>
              <a:rPr lang="zh-CN" altLang="en-US" dirty="0" smtClean="0"/>
              <a:t>调用；</a:t>
            </a:r>
            <a:br>
              <a:rPr lang="zh-CN" altLang="en-US" dirty="0" smtClean="0"/>
            </a:br>
            <a:r>
              <a:rPr lang="zh-CN" altLang="en-US" dirty="0" smtClean="0"/>
              <a:t>下次</a:t>
            </a:r>
            <a:r>
              <a:rPr lang="en-US" altLang="zh-CN" dirty="0" smtClean="0"/>
              <a:t>next()</a:t>
            </a:r>
            <a:r>
              <a:rPr lang="zh-CN" altLang="en-US" dirty="0" smtClean="0"/>
              <a:t>调用发生时，从</a:t>
            </a:r>
            <a:r>
              <a:rPr lang="en-US" altLang="zh-CN" dirty="0" smtClean="0"/>
              <a:t>yield</a:t>
            </a:r>
            <a:r>
              <a:rPr lang="zh-CN" altLang="en-US" dirty="0" smtClean="0"/>
              <a:t>后的语句开始执行</a:t>
            </a:r>
            <a:r>
              <a:rPr lang="en-US" altLang="zh-CN" dirty="0" smtClean="0"/>
              <a:t>(</a:t>
            </a:r>
            <a:r>
              <a:rPr lang="zh-CN" altLang="en-US" dirty="0" smtClean="0"/>
              <a:t>有</a:t>
            </a:r>
            <a:r>
              <a:rPr lang="en-US" altLang="zh-CN" dirty="0" err="1" smtClean="0"/>
              <a:t>yiled</a:t>
            </a:r>
            <a:r>
              <a:rPr lang="zh-CN" altLang="en-US" dirty="0" smtClean="0"/>
              <a:t>也在循环体内，未必一定是顺序的</a:t>
            </a:r>
            <a:r>
              <a:rPr lang="en-US" altLang="zh-CN" dirty="0" smtClean="0"/>
              <a:t>)</a:t>
            </a:r>
            <a:r>
              <a:rPr lang="zh-CN" altLang="en-US" dirty="0" smtClean="0"/>
              <a:t>，直到再次遇到</a:t>
            </a:r>
            <a:r>
              <a:rPr lang="en-US" altLang="zh-CN" dirty="0" smtClean="0"/>
              <a:t>yield</a:t>
            </a:r>
            <a:r>
              <a:rPr lang="zh-CN" altLang="en-US" dirty="0" smtClean="0"/>
              <a:t>为止，然后重复删除动作。</a:t>
            </a:r>
            <a:endParaRPr lang="en-US" altLang="zh-CN" dirty="0" smtClean="0"/>
          </a:p>
          <a:p>
            <a:pPr lvl="1"/>
            <a:r>
              <a:rPr lang="en-US" altLang="zh-CN" dirty="0" smtClean="0"/>
              <a:t>yield </a:t>
            </a:r>
            <a:r>
              <a:rPr lang="zh-CN" altLang="en-US" dirty="0" smtClean="0"/>
              <a:t>可以解读为</a:t>
            </a:r>
            <a:r>
              <a:rPr lang="en-US" altLang="zh-CN" dirty="0" smtClean="0"/>
              <a:t>"</a:t>
            </a:r>
            <a:r>
              <a:rPr lang="zh-CN" altLang="en-US" dirty="0" smtClean="0"/>
              <a:t>返回然后等待</a:t>
            </a:r>
            <a:r>
              <a:rPr lang="en-US" altLang="zh-CN" dirty="0" smtClean="0"/>
              <a:t>"</a:t>
            </a:r>
            <a:r>
              <a:rPr lang="zh-CN" altLang="en-US" dirty="0" smtClean="0"/>
              <a:t>。知道所有</a:t>
            </a:r>
            <a:r>
              <a:rPr lang="en-US" altLang="zh-CN" dirty="0" smtClean="0"/>
              <a:t>yield</a:t>
            </a:r>
            <a:r>
              <a:rPr lang="zh-CN" altLang="en-US" dirty="0" smtClean="0"/>
              <a:t>语句完成，这时如果再次调用</a:t>
            </a:r>
            <a:r>
              <a:rPr lang="en-US" altLang="zh-CN" dirty="0" smtClean="0"/>
              <a:t>next()</a:t>
            </a:r>
            <a:r>
              <a:rPr lang="zh-CN" altLang="en-US" dirty="0" smtClean="0"/>
              <a:t>，则发生</a:t>
            </a:r>
            <a:r>
              <a:rPr lang="en-US" altLang="zh-CN" dirty="0" err="1" smtClean="0"/>
              <a:t>StopIteration</a:t>
            </a:r>
            <a:r>
              <a:rPr lang="zh-CN" altLang="en-US" dirty="0" smtClean="0"/>
              <a:t>异常，当然，在</a:t>
            </a:r>
            <a:r>
              <a:rPr lang="en-US" altLang="zh-CN" dirty="0" smtClean="0"/>
              <a:t>for</a:t>
            </a:r>
            <a:r>
              <a:rPr lang="zh-CN" altLang="en-US" dirty="0" smtClean="0"/>
              <a:t>循环之类的语句中会被自动处理。</a:t>
            </a:r>
            <a:endParaRPr lang="en-US" dirty="0"/>
          </a:p>
        </p:txBody>
      </p:sp>
      <p:sp>
        <p:nvSpPr>
          <p:cNvPr id="3" name="Title 2"/>
          <p:cNvSpPr>
            <a:spLocks noGrp="1"/>
          </p:cNvSpPr>
          <p:nvPr>
            <p:ph type="title"/>
          </p:nvPr>
        </p:nvSpPr>
        <p:spPr/>
        <p:txBody>
          <a:bodyPr/>
          <a:lstStyle/>
          <a:p>
            <a:endParaRPr lang="en-US"/>
          </a:p>
        </p:txBody>
      </p:sp>
      <p:sp>
        <p:nvSpPr>
          <p:cNvPr id="4" name="Content Placeholder 3"/>
          <p:cNvSpPr>
            <a:spLocks noGrp="1"/>
          </p:cNvSpPr>
          <p:nvPr>
            <p:ph sz="quarter" idx="10"/>
          </p:nvPr>
        </p:nvSpPr>
        <p:spPr/>
        <p:txBody>
          <a:bodyPr/>
          <a:lstStyle/>
          <a:p>
            <a:r>
              <a:rPr lang="en-US" dirty="0" smtClean="0">
                <a:hlinkClick r:id="rId2"/>
              </a:rPr>
              <a:t>http://blog.163.com/sky20081816@126/blog/static/1647610232010111634753167/</a:t>
            </a:r>
            <a:endParaRPr lang="en-US" dirty="0" smtClean="0"/>
          </a:p>
          <a:p>
            <a:endParaRPr lang="en-US" dirty="0"/>
          </a:p>
        </p:txBody>
      </p:sp>
      <p:pic>
        <p:nvPicPr>
          <p:cNvPr id="1026" name="Picture 2"/>
          <p:cNvPicPr>
            <a:picLocks noChangeAspect="1" noChangeArrowheads="1"/>
          </p:cNvPicPr>
          <p:nvPr/>
        </p:nvPicPr>
        <p:blipFill>
          <a:blip r:embed="rId3" cstate="print"/>
          <a:srcRect/>
          <a:stretch>
            <a:fillRect/>
          </a:stretch>
        </p:blipFill>
        <p:spPr bwMode="auto">
          <a:xfrm>
            <a:off x="3429000" y="3370803"/>
            <a:ext cx="3733800" cy="211559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endParaRPr lang="en-US"/>
          </a:p>
        </p:txBody>
      </p:sp>
      <p:sp>
        <p:nvSpPr>
          <p:cNvPr id="3" name="Title 2"/>
          <p:cNvSpPr>
            <a:spLocks noGrp="1"/>
          </p:cNvSpPr>
          <p:nvPr>
            <p:ph type="title"/>
          </p:nvPr>
        </p:nvSpPr>
        <p:spPr/>
        <p:txBody>
          <a:bodyPr/>
          <a:lstStyle/>
          <a:p>
            <a:endParaRPr lang="en-US"/>
          </a:p>
        </p:txBody>
      </p:sp>
      <p:sp>
        <p:nvSpPr>
          <p:cNvPr id="4" name="Content Placeholder 3"/>
          <p:cNvSpPr>
            <a:spLocks noGrp="1"/>
          </p:cNvSpPr>
          <p:nvPr>
            <p:ph sz="quarter" idx="10"/>
          </p:nvPr>
        </p:nvSpPr>
        <p:spPr/>
        <p:txBody>
          <a:bodyPr/>
          <a:lstStyle/>
          <a:p>
            <a:r>
              <a:rPr lang="en-US" dirty="0" smtClean="0">
                <a:hlinkClick r:id="rId2"/>
              </a:rPr>
              <a:t>http://blog.163.com/sky20081816@126/blog/static/1647610232010111634753167/</a:t>
            </a:r>
            <a:endParaRPr lang="en-US" dirty="0" smtClean="0"/>
          </a:p>
          <a:p>
            <a:endParaRPr lang="en-US" dirty="0"/>
          </a:p>
        </p:txBody>
      </p:sp>
      <p:pic>
        <p:nvPicPr>
          <p:cNvPr id="4098" name="Picture 2"/>
          <p:cNvPicPr>
            <a:picLocks noChangeAspect="1" noChangeArrowheads="1"/>
          </p:cNvPicPr>
          <p:nvPr/>
        </p:nvPicPr>
        <p:blipFill>
          <a:blip r:embed="rId3" cstate="print"/>
          <a:srcRect/>
          <a:stretch>
            <a:fillRect/>
          </a:stretch>
        </p:blipFill>
        <p:spPr bwMode="auto">
          <a:xfrm>
            <a:off x="609600" y="990600"/>
            <a:ext cx="5638800" cy="3379607"/>
          </a:xfrm>
          <a:prstGeom prst="rect">
            <a:avLst/>
          </a:prstGeom>
          <a:noFill/>
          <a:ln w="9525">
            <a:noFill/>
            <a:miter lim="800000"/>
            <a:headEnd/>
            <a:tailEnd/>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endParaRPr lang="en-US"/>
          </a:p>
        </p:txBody>
      </p:sp>
      <p:sp>
        <p:nvSpPr>
          <p:cNvPr id="3" name="Title 2"/>
          <p:cNvSpPr>
            <a:spLocks noGrp="1"/>
          </p:cNvSpPr>
          <p:nvPr>
            <p:ph type="title"/>
          </p:nvPr>
        </p:nvSpPr>
        <p:spPr/>
        <p:txBody>
          <a:bodyPr/>
          <a:lstStyle/>
          <a:p>
            <a:endParaRPr lang="en-US"/>
          </a:p>
        </p:txBody>
      </p:sp>
      <p:sp>
        <p:nvSpPr>
          <p:cNvPr id="4" name="Content Placeholder 3"/>
          <p:cNvSpPr>
            <a:spLocks noGrp="1"/>
          </p:cNvSpPr>
          <p:nvPr>
            <p:ph sz="quarter" idx="10"/>
          </p:nvPr>
        </p:nvSpPr>
        <p:spPr/>
        <p:txBody>
          <a:bodyPr/>
          <a:lstStyle/>
          <a:p>
            <a:endParaRPr lang="en-US"/>
          </a:p>
        </p:txBody>
      </p:sp>
      <p:pic>
        <p:nvPicPr>
          <p:cNvPr id="2050" name="Picture 2"/>
          <p:cNvPicPr>
            <a:picLocks noChangeAspect="1" noChangeArrowheads="1"/>
          </p:cNvPicPr>
          <p:nvPr/>
        </p:nvPicPr>
        <p:blipFill>
          <a:blip r:embed="rId2" cstate="print"/>
          <a:srcRect/>
          <a:stretch>
            <a:fillRect/>
          </a:stretch>
        </p:blipFill>
        <p:spPr bwMode="auto">
          <a:xfrm>
            <a:off x="457200" y="304800"/>
            <a:ext cx="2971800" cy="3308879"/>
          </a:xfrm>
          <a:prstGeom prst="rect">
            <a:avLst/>
          </a:prstGeom>
          <a:noFill/>
          <a:ln w="9525">
            <a:noFill/>
            <a:miter lim="800000"/>
            <a:headEnd/>
            <a:tailEnd/>
          </a:ln>
        </p:spPr>
      </p:pic>
      <p:pic>
        <p:nvPicPr>
          <p:cNvPr id="2051" name="Picture 3"/>
          <p:cNvPicPr>
            <a:picLocks noChangeAspect="1" noChangeArrowheads="1"/>
          </p:cNvPicPr>
          <p:nvPr/>
        </p:nvPicPr>
        <p:blipFill>
          <a:blip r:embed="rId3" cstate="print"/>
          <a:srcRect/>
          <a:stretch>
            <a:fillRect/>
          </a:stretch>
        </p:blipFill>
        <p:spPr bwMode="auto">
          <a:xfrm>
            <a:off x="1447800" y="3122690"/>
            <a:ext cx="1943100" cy="2363710"/>
          </a:xfrm>
          <a:prstGeom prst="rect">
            <a:avLst/>
          </a:prstGeom>
          <a:noFill/>
          <a:ln w="9525">
            <a:noFill/>
            <a:miter lim="800000"/>
            <a:headEnd/>
            <a:tailEnd/>
          </a:ln>
        </p:spPr>
      </p:pic>
      <p:pic>
        <p:nvPicPr>
          <p:cNvPr id="2052" name="Picture 4"/>
          <p:cNvPicPr>
            <a:picLocks noChangeAspect="1" noChangeArrowheads="1"/>
          </p:cNvPicPr>
          <p:nvPr/>
        </p:nvPicPr>
        <p:blipFill>
          <a:blip r:embed="rId4" cstate="print"/>
          <a:srcRect/>
          <a:stretch>
            <a:fillRect/>
          </a:stretch>
        </p:blipFill>
        <p:spPr bwMode="auto">
          <a:xfrm>
            <a:off x="3352800" y="228600"/>
            <a:ext cx="3962400" cy="1381714"/>
          </a:xfrm>
          <a:prstGeom prst="rect">
            <a:avLst/>
          </a:prstGeom>
          <a:noFill/>
          <a:ln w="9525">
            <a:noFill/>
            <a:miter lim="800000"/>
            <a:headEnd/>
            <a:tailEnd/>
          </a:ln>
        </p:spPr>
      </p:pic>
      <p:pic>
        <p:nvPicPr>
          <p:cNvPr id="2053" name="Picture 5"/>
          <p:cNvPicPr>
            <a:picLocks noChangeAspect="1" noChangeArrowheads="1"/>
          </p:cNvPicPr>
          <p:nvPr/>
        </p:nvPicPr>
        <p:blipFill>
          <a:blip r:embed="rId5" cstate="print"/>
          <a:srcRect/>
          <a:stretch>
            <a:fillRect/>
          </a:stretch>
        </p:blipFill>
        <p:spPr bwMode="auto">
          <a:xfrm>
            <a:off x="3886200" y="1627869"/>
            <a:ext cx="3352800" cy="3858531"/>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normAutofit/>
          </a:bodyPr>
          <a:lstStyle/>
          <a:p>
            <a:r>
              <a:rPr lang="zh-CN" altLang="en-US" dirty="0" smtClean="0"/>
              <a:t>你到一个商店买东西，刚好你要的东西没有货，于是你在店员那里留下了你的电话，过了几天店里有货了，店员就打了你的电话，然后你接到电话后就到店里去取了货。在这个例子里，</a:t>
            </a:r>
            <a:r>
              <a:rPr lang="zh-CN" altLang="en-US" b="1" dirty="0" smtClean="0">
                <a:solidFill>
                  <a:srgbClr val="FF0000"/>
                </a:solidFill>
              </a:rPr>
              <a:t>你的电话号码就叫回调函数，你</a:t>
            </a:r>
            <a:r>
              <a:rPr lang="zh-CN" altLang="en-US" dirty="0" smtClean="0"/>
              <a:t>把电话留给店员就叫登记回调函数，店里后来有货了叫做触发了回调关联的事件，店员给你打电话叫做调用回调函数，你到店里去取货叫做响应回调事件。回答完毕。</a:t>
            </a:r>
            <a:endParaRPr lang="en-US" altLang="zh-CN" dirty="0" smtClean="0"/>
          </a:p>
          <a:p>
            <a:endParaRPr lang="en-US" dirty="0" smtClean="0"/>
          </a:p>
          <a:p>
            <a:r>
              <a:rPr lang="en-US" altLang="zh-CN" dirty="0" smtClean="0"/>
              <a:t>code </a:t>
            </a:r>
            <a:r>
              <a:rPr lang="zh-CN" altLang="en-US" dirty="0" smtClean="0"/>
              <a:t>和 </a:t>
            </a:r>
            <a:r>
              <a:rPr lang="en-US" altLang="zh-CN" dirty="0" smtClean="0"/>
              <a:t>data </a:t>
            </a:r>
            <a:r>
              <a:rPr lang="zh-CN" altLang="en-US" dirty="0" smtClean="0"/>
              <a:t>可以不用区分，统一称为信息。既然 </a:t>
            </a:r>
            <a:r>
              <a:rPr lang="en-US" altLang="zh-CN" dirty="0" err="1" smtClean="0"/>
              <a:t>int</a:t>
            </a:r>
            <a:r>
              <a:rPr lang="en-US" altLang="zh-CN" dirty="0" smtClean="0"/>
              <a:t> max(</a:t>
            </a:r>
            <a:r>
              <a:rPr lang="en-US" altLang="zh-CN" dirty="0" err="1" smtClean="0"/>
              <a:t>int</a:t>
            </a:r>
            <a:r>
              <a:rPr lang="en-US" altLang="zh-CN" dirty="0" smtClean="0"/>
              <a:t> a, </a:t>
            </a:r>
            <a:r>
              <a:rPr lang="en-US" altLang="zh-CN" dirty="0" err="1" smtClean="0"/>
              <a:t>int</a:t>
            </a:r>
            <a:r>
              <a:rPr lang="en-US" altLang="zh-CN" dirty="0" smtClean="0"/>
              <a:t> b) </a:t>
            </a:r>
            <a:r>
              <a:rPr lang="zh-CN" altLang="en-US" dirty="0" smtClean="0"/>
              <a:t>中 </a:t>
            </a:r>
            <a:r>
              <a:rPr lang="en-US" altLang="zh-CN" dirty="0" err="1" smtClean="0"/>
              <a:t>int</a:t>
            </a:r>
            <a:r>
              <a:rPr lang="zh-CN" altLang="en-US" dirty="0" smtClean="0"/>
              <a:t>，</a:t>
            </a:r>
            <a:r>
              <a:rPr lang="en-US" altLang="zh-CN" dirty="0" smtClean="0"/>
              <a:t>double </a:t>
            </a:r>
            <a:r>
              <a:rPr lang="zh-CN" altLang="en-US" dirty="0" smtClean="0"/>
              <a:t>等表示普通 </a:t>
            </a:r>
            <a:r>
              <a:rPr lang="en-US" altLang="zh-CN" dirty="0" smtClean="0"/>
              <a:t>data </a:t>
            </a:r>
            <a:r>
              <a:rPr lang="zh-CN" altLang="en-US" dirty="0" smtClean="0"/>
              <a:t>的东西可以传递进去，自然表示 </a:t>
            </a:r>
            <a:r>
              <a:rPr lang="en-US" altLang="zh-CN" dirty="0" smtClean="0"/>
              <a:t>code </a:t>
            </a:r>
            <a:r>
              <a:rPr lang="zh-CN" altLang="en-US" dirty="0" smtClean="0"/>
              <a:t>的函数也可以传进去了。有些语言确实是不区分的，它的 </a:t>
            </a:r>
            <a:r>
              <a:rPr lang="en-US" altLang="zh-CN" dirty="0" smtClean="0"/>
              <a:t>function(</a:t>
            </a:r>
            <a:r>
              <a:rPr lang="zh-CN" altLang="en-US" dirty="0" smtClean="0"/>
              <a:t>表示</a:t>
            </a:r>
            <a:r>
              <a:rPr lang="en-US" altLang="zh-CN" dirty="0" smtClean="0"/>
              <a:t>code)</a:t>
            </a:r>
            <a:r>
              <a:rPr lang="zh-CN" altLang="en-US" dirty="0" smtClean="0"/>
              <a:t>跟 </a:t>
            </a:r>
            <a:r>
              <a:rPr lang="en-US" altLang="zh-CN" dirty="0" err="1" smtClean="0"/>
              <a:t>int</a:t>
            </a:r>
            <a:r>
              <a:rPr lang="en-US" altLang="zh-CN" dirty="0" smtClean="0"/>
              <a:t>, double </a:t>
            </a:r>
            <a:r>
              <a:rPr lang="zh-CN" altLang="en-US" dirty="0" smtClean="0"/>
              <a:t>的地位是一样的。这种语言就为函数是第一类值。</a:t>
            </a:r>
          </a:p>
          <a:p>
            <a:pPr lvl="1"/>
            <a:r>
              <a:rPr lang="zh-CN" altLang="en-US" dirty="0" smtClean="0"/>
              <a:t>而有些语言是不能存储函数，不能动态创建函数，不能动态销毁函数。只能存储一个指向函数的指针，这种语言称为函数是第二类值。</a:t>
            </a:r>
          </a:p>
          <a:p>
            <a:pPr lvl="1"/>
            <a:r>
              <a:rPr lang="zh-CN" altLang="en-US" dirty="0" smtClean="0"/>
              <a:t>另外有些语言不单可以传递函数，函数里面又用到一些外部信息</a:t>
            </a:r>
            <a:r>
              <a:rPr lang="en-US" altLang="zh-CN" dirty="0" smtClean="0"/>
              <a:t>(</a:t>
            </a:r>
            <a:r>
              <a:rPr lang="zh-CN" altLang="en-US" dirty="0" smtClean="0"/>
              <a:t>包括</a:t>
            </a:r>
            <a:r>
              <a:rPr lang="en-US" altLang="zh-CN" dirty="0" smtClean="0"/>
              <a:t>code, data)</a:t>
            </a:r>
            <a:r>
              <a:rPr lang="zh-CN" altLang="en-US" dirty="0" smtClean="0"/>
              <a:t>。那些语言可以将函数跟函数所用到的信息一起传递存储。</a:t>
            </a:r>
            <a:r>
              <a:rPr lang="zh-CN" altLang="en-US" b="1" dirty="0" smtClean="0">
                <a:solidFill>
                  <a:srgbClr val="FF0000"/>
                </a:solidFill>
              </a:rPr>
              <a:t>这种将函数和它所用的信息作为一个整体，就为闭包。</a:t>
            </a:r>
          </a:p>
          <a:p>
            <a:r>
              <a:rPr lang="zh-CN" altLang="en-US" dirty="0" smtClean="0"/>
              <a:t>回调函数也就是是 </a:t>
            </a:r>
            <a:r>
              <a:rPr lang="en-US" altLang="zh-CN" dirty="0" smtClean="0"/>
              <a:t>A </a:t>
            </a:r>
            <a:r>
              <a:rPr lang="zh-CN" altLang="en-US" dirty="0" smtClean="0"/>
              <a:t>让 </a:t>
            </a:r>
            <a:r>
              <a:rPr lang="en-US" altLang="zh-CN" dirty="0" smtClean="0"/>
              <a:t>B </a:t>
            </a:r>
            <a:r>
              <a:rPr lang="zh-CN" altLang="en-US" dirty="0" smtClean="0"/>
              <a:t>做事，</a:t>
            </a:r>
            <a:r>
              <a:rPr lang="en-US" altLang="zh-CN" dirty="0" smtClean="0"/>
              <a:t>B </a:t>
            </a:r>
            <a:r>
              <a:rPr lang="zh-CN" altLang="en-US" dirty="0" smtClean="0"/>
              <a:t>做着做着，信息不够，不知道怎么做了，就再让外面处理。</a:t>
            </a:r>
            <a:endParaRPr lang="en-US" altLang="zh-CN" dirty="0" smtClean="0"/>
          </a:p>
          <a:p>
            <a:pPr lvl="1"/>
            <a:r>
              <a:rPr lang="en-US" altLang="zh-CN" dirty="0" smtClean="0"/>
              <a:t>A </a:t>
            </a:r>
            <a:r>
              <a:rPr lang="zh-CN" altLang="en-US" dirty="0" smtClean="0"/>
              <a:t>让 </a:t>
            </a:r>
            <a:r>
              <a:rPr lang="en-US" altLang="zh-CN" dirty="0" smtClean="0"/>
              <a:t>B </a:t>
            </a:r>
            <a:r>
              <a:rPr lang="zh-CN" altLang="en-US" dirty="0" smtClean="0"/>
              <a:t>排序，</a:t>
            </a:r>
            <a:r>
              <a:rPr lang="en-US" altLang="zh-CN" dirty="0" smtClean="0"/>
              <a:t>B </a:t>
            </a:r>
            <a:r>
              <a:rPr lang="zh-CN" altLang="en-US" dirty="0" smtClean="0"/>
              <a:t>会做排序，但排序需要知道哪个比哪个大，这点 </a:t>
            </a:r>
            <a:r>
              <a:rPr lang="en-US" altLang="zh-CN" dirty="0" smtClean="0"/>
              <a:t>B </a:t>
            </a:r>
            <a:r>
              <a:rPr lang="zh-CN" altLang="en-US" dirty="0" smtClean="0"/>
              <a:t>自己不知道，就需要 </a:t>
            </a:r>
            <a:r>
              <a:rPr lang="en-US" altLang="zh-CN" dirty="0" smtClean="0"/>
              <a:t>A </a:t>
            </a:r>
            <a:r>
              <a:rPr lang="zh-CN" altLang="en-US" dirty="0" smtClean="0"/>
              <a:t>告诉它。而这种判断大小本身是一种动作，既然 </a:t>
            </a:r>
            <a:r>
              <a:rPr lang="en-US" altLang="zh-CN" dirty="0" smtClean="0"/>
              <a:t>C </a:t>
            </a:r>
            <a:r>
              <a:rPr lang="zh-CN" altLang="en-US" dirty="0" smtClean="0"/>
              <a:t>语言中不可以传进第一值的函数，就设计成传递第二值的函数指针，这个函数指针就是 </a:t>
            </a:r>
            <a:r>
              <a:rPr lang="en-US" altLang="zh-CN" dirty="0" smtClean="0"/>
              <a:t>A </a:t>
            </a:r>
            <a:r>
              <a:rPr lang="zh-CN" altLang="en-US" dirty="0" smtClean="0"/>
              <a:t>传向 </a:t>
            </a:r>
            <a:r>
              <a:rPr lang="en-US" altLang="zh-CN" dirty="0" smtClean="0"/>
              <a:t>B </a:t>
            </a:r>
            <a:r>
              <a:rPr lang="zh-CN" altLang="en-US" dirty="0" smtClean="0"/>
              <a:t>的信息，用来表示一个行为。</a:t>
            </a:r>
            <a:r>
              <a:rPr lang="zh-CN" altLang="en-US" dirty="0" smtClean="0">
                <a:solidFill>
                  <a:srgbClr val="FF0000"/>
                </a:solidFill>
              </a:rPr>
              <a:t>这里本来 </a:t>
            </a:r>
            <a:r>
              <a:rPr lang="en-US" altLang="zh-CN" dirty="0" smtClean="0">
                <a:solidFill>
                  <a:srgbClr val="FF0000"/>
                </a:solidFill>
              </a:rPr>
              <a:t>A </a:t>
            </a:r>
            <a:r>
              <a:rPr lang="zh-CN" altLang="en-US" dirty="0" smtClean="0">
                <a:solidFill>
                  <a:srgbClr val="FF0000"/>
                </a:solidFill>
              </a:rPr>
              <a:t>调用 </a:t>
            </a:r>
            <a:r>
              <a:rPr lang="en-US" altLang="zh-CN" dirty="0" smtClean="0">
                <a:solidFill>
                  <a:srgbClr val="FF0000"/>
                </a:solidFill>
              </a:rPr>
              <a:t>B </a:t>
            </a:r>
            <a:r>
              <a:rPr lang="zh-CN" altLang="en-US" dirty="0" smtClean="0">
                <a:solidFill>
                  <a:srgbClr val="FF0000"/>
                </a:solidFill>
              </a:rPr>
              <a:t>的，结果 </a:t>
            </a:r>
            <a:r>
              <a:rPr lang="en-US" altLang="zh-CN" dirty="0" smtClean="0">
                <a:solidFill>
                  <a:srgbClr val="FF0000"/>
                </a:solidFill>
              </a:rPr>
              <a:t>B </a:t>
            </a:r>
            <a:r>
              <a:rPr lang="zh-CN" altLang="en-US" dirty="0" smtClean="0">
                <a:solidFill>
                  <a:srgbClr val="FF0000"/>
                </a:solidFill>
              </a:rPr>
              <a:t>又调用了 </a:t>
            </a:r>
            <a:r>
              <a:rPr lang="en-US" altLang="zh-CN" dirty="0" smtClean="0">
                <a:solidFill>
                  <a:srgbClr val="FF0000"/>
                </a:solidFill>
              </a:rPr>
              <a:t>A </a:t>
            </a:r>
            <a:r>
              <a:rPr lang="zh-CN" altLang="en-US" dirty="0" smtClean="0">
                <a:solidFill>
                  <a:srgbClr val="FF0000"/>
                </a:solidFill>
              </a:rPr>
              <a:t>告诉它的信息，也就叫 </a:t>
            </a:r>
            <a:r>
              <a:rPr lang="en-US" altLang="zh-CN" dirty="0" smtClean="0">
                <a:solidFill>
                  <a:srgbClr val="FF0000"/>
                </a:solidFill>
              </a:rPr>
              <a:t>callback</a:t>
            </a:r>
            <a:r>
              <a:rPr lang="zh-CN" altLang="en-US" dirty="0" smtClean="0">
                <a:solidFill>
                  <a:srgbClr val="FF0000"/>
                </a:solidFill>
              </a:rPr>
              <a:t>。</a:t>
            </a:r>
          </a:p>
          <a:p>
            <a:r>
              <a:rPr lang="zh-CN" altLang="en-US" dirty="0" smtClean="0"/>
              <a:t/>
            </a:r>
            <a:br>
              <a:rPr lang="zh-CN" altLang="en-US" dirty="0" smtClean="0"/>
            </a:br>
            <a:r>
              <a:rPr lang="zh-CN" altLang="en-US" dirty="0" smtClean="0"/>
              <a:t/>
            </a:r>
            <a:br>
              <a:rPr lang="zh-CN" altLang="en-US" dirty="0" smtClean="0"/>
            </a:br>
            <a:endParaRPr lang="zh-CN" altLang="en-US" dirty="0" smtClean="0"/>
          </a:p>
          <a:p>
            <a:endParaRPr lang="en-US" dirty="0"/>
          </a:p>
        </p:txBody>
      </p:sp>
      <p:sp>
        <p:nvSpPr>
          <p:cNvPr id="3" name="Title 2"/>
          <p:cNvSpPr>
            <a:spLocks noGrp="1"/>
          </p:cNvSpPr>
          <p:nvPr>
            <p:ph type="title"/>
          </p:nvPr>
        </p:nvSpPr>
        <p:spPr/>
        <p:txBody>
          <a:bodyPr>
            <a:normAutofit/>
          </a:bodyPr>
          <a:lstStyle/>
          <a:p>
            <a:r>
              <a:rPr lang="zh-CN" altLang="en-US" dirty="0" smtClean="0"/>
              <a:t>回调函数</a:t>
            </a:r>
            <a:endParaRPr lang="en-US" dirty="0"/>
          </a:p>
        </p:txBody>
      </p:sp>
      <p:sp>
        <p:nvSpPr>
          <p:cNvPr id="4" name="Content Placeholder 3"/>
          <p:cNvSpPr>
            <a:spLocks noGrp="1"/>
          </p:cNvSpPr>
          <p:nvPr>
            <p:ph sz="quarter" idx="10"/>
          </p:nvPr>
        </p:nvSpPr>
        <p:spPr/>
        <p:txBody>
          <a:bodyPr/>
          <a:lstStyle/>
          <a:p>
            <a:r>
              <a:rPr lang="en-US" dirty="0" smtClean="0">
                <a:hlinkClick r:id="rId2"/>
              </a:rPr>
              <a:t>https://www.zhihu.com/question/19801131</a:t>
            </a:r>
            <a:r>
              <a:rPr lang="en-US" dirty="0" smtClean="0"/>
              <a:t> </a:t>
            </a:r>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normAutofit/>
          </a:bodyPr>
          <a:lstStyle/>
          <a:p>
            <a:pPr lvl="1"/>
            <a:r>
              <a:rPr lang="en-US" dirty="0" smtClean="0"/>
              <a:t>Python</a:t>
            </a:r>
            <a:r>
              <a:rPr lang="zh-CN" altLang="en-US" dirty="0" smtClean="0"/>
              <a:t>中完全不需要</a:t>
            </a:r>
            <a:r>
              <a:rPr lang="en-US" altLang="zh-CN" dirty="0" smtClean="0"/>
              <a:t>main</a:t>
            </a:r>
            <a:r>
              <a:rPr lang="zh-CN" altLang="en-US" dirty="0" smtClean="0"/>
              <a:t>。你可以换成你喜欢的名字。由于</a:t>
            </a:r>
            <a:r>
              <a:rPr lang="en-US" altLang="zh-CN" dirty="0" smtClean="0"/>
              <a:t>python</a:t>
            </a:r>
            <a:r>
              <a:rPr lang="zh-CN" altLang="en-US" dirty="0" smtClean="0"/>
              <a:t>是以缩进来判断程序段，</a:t>
            </a:r>
            <a:r>
              <a:rPr lang="zh-CN" altLang="en-US" b="1" dirty="0" smtClean="0">
                <a:solidFill>
                  <a:srgbClr val="FF0000"/>
                </a:solidFill>
              </a:rPr>
              <a:t>完全不需要</a:t>
            </a:r>
            <a:r>
              <a:rPr lang="en-US" altLang="zh-CN" b="1" dirty="0" smtClean="0">
                <a:solidFill>
                  <a:srgbClr val="FF0000"/>
                </a:solidFill>
              </a:rPr>
              <a:t>main</a:t>
            </a:r>
            <a:r>
              <a:rPr lang="zh-CN" altLang="en-US" b="1" dirty="0" smtClean="0">
                <a:solidFill>
                  <a:srgbClr val="FF0000"/>
                </a:solidFill>
              </a:rPr>
              <a:t>来指导程序首先执行模块</a:t>
            </a:r>
            <a:r>
              <a:rPr lang="zh-CN" altLang="en-US" dirty="0" smtClean="0"/>
              <a:t>。对于任意一个</a:t>
            </a:r>
            <a:r>
              <a:rPr lang="en-US" altLang="zh-CN" dirty="0" err="1" smtClean="0"/>
              <a:t>py</a:t>
            </a:r>
            <a:r>
              <a:rPr lang="zh-CN" altLang="en-US" dirty="0" smtClean="0"/>
              <a:t>文件</a:t>
            </a:r>
            <a:r>
              <a:rPr lang="en-US" altLang="zh-CN" dirty="0" smtClean="0"/>
              <a:t>(</a:t>
            </a:r>
            <a:r>
              <a:rPr lang="zh-CN" altLang="en-US" dirty="0" smtClean="0"/>
              <a:t>也是模块</a:t>
            </a:r>
            <a:r>
              <a:rPr lang="en-US" altLang="zh-CN" dirty="0" smtClean="0"/>
              <a:t>)</a:t>
            </a:r>
            <a:r>
              <a:rPr lang="zh-CN" altLang="en-US" dirty="0" smtClean="0"/>
              <a:t>，在执行或者</a:t>
            </a:r>
            <a:r>
              <a:rPr lang="en-US" altLang="zh-CN" dirty="0" smtClean="0"/>
              <a:t>import</a:t>
            </a:r>
            <a:r>
              <a:rPr lang="zh-CN" altLang="en-US" dirty="0" smtClean="0"/>
              <a:t>的时候会自动执行没有缩进的代码。这部分代码就相当于</a:t>
            </a:r>
            <a:r>
              <a:rPr lang="en-US" altLang="zh-CN" dirty="0" smtClean="0"/>
              <a:t>main</a:t>
            </a:r>
            <a:r>
              <a:rPr lang="zh-CN" altLang="en-US" dirty="0" smtClean="0"/>
              <a:t>了。一般，一个</a:t>
            </a:r>
            <a:r>
              <a:rPr lang="en-US" altLang="zh-CN" dirty="0" err="1" smtClean="0"/>
              <a:t>py</a:t>
            </a:r>
            <a:r>
              <a:rPr lang="zh-CN" altLang="en-US" dirty="0" smtClean="0"/>
              <a:t>文件（模块），按找一下顺序：首先是文字编码说明和注释，然后是各种类和方法的定义（</a:t>
            </a:r>
            <a:r>
              <a:rPr lang="en-US" altLang="zh-CN" dirty="0" smtClean="0"/>
              <a:t>def </a:t>
            </a:r>
            <a:r>
              <a:rPr lang="zh-CN" altLang="en-US" dirty="0" smtClean="0"/>
              <a:t>、</a:t>
            </a:r>
            <a:r>
              <a:rPr lang="en-US" altLang="zh-CN" dirty="0" smtClean="0"/>
              <a:t>class</a:t>
            </a:r>
            <a:r>
              <a:rPr lang="zh-CN" altLang="en-US" dirty="0" smtClean="0"/>
              <a:t>），最后是没有缩进的部分，也就是导入时自动执行的部分。你可以把这个模块的一些初始化的代码加入其中。</a:t>
            </a:r>
            <a:endParaRPr lang="en-US" altLang="zh-CN" dirty="0" smtClean="0"/>
          </a:p>
          <a:p>
            <a:pPr lvl="1"/>
            <a:r>
              <a:rPr lang="en-US" altLang="zh-CN" b="1" dirty="0" smtClean="0">
                <a:solidFill>
                  <a:srgbClr val="FF0000"/>
                </a:solidFill>
              </a:rPr>
              <a:t>python</a:t>
            </a:r>
            <a:r>
              <a:rPr lang="zh-CN" altLang="en-US" b="1" dirty="0" smtClean="0">
                <a:solidFill>
                  <a:srgbClr val="FF0000"/>
                </a:solidFill>
              </a:rPr>
              <a:t>唯一涉及</a:t>
            </a:r>
            <a:r>
              <a:rPr lang="en-US" altLang="zh-CN" b="1" dirty="0" smtClean="0">
                <a:solidFill>
                  <a:srgbClr val="FF0000"/>
                </a:solidFill>
              </a:rPr>
              <a:t>main</a:t>
            </a:r>
            <a:r>
              <a:rPr lang="zh-CN" altLang="en-US" b="1" dirty="0" smtClean="0">
                <a:solidFill>
                  <a:srgbClr val="FF0000"/>
                </a:solidFill>
              </a:rPr>
              <a:t>的地方是判断模块是直接运行还是导入运行</a:t>
            </a:r>
            <a:r>
              <a:rPr lang="zh-CN" altLang="en-US" dirty="0" smtClean="0"/>
              <a:t>。区别在于内置属性</a:t>
            </a:r>
            <a:r>
              <a:rPr lang="en-US" altLang="zh-CN" dirty="0" smtClean="0"/>
              <a:t>__name__</a:t>
            </a:r>
            <a:r>
              <a:rPr lang="zh-CN" altLang="en-US" dirty="0" smtClean="0"/>
              <a:t>。当一个模块是直接运行时，</a:t>
            </a:r>
            <a:r>
              <a:rPr lang="en-US" altLang="zh-CN" dirty="0" smtClean="0"/>
              <a:t>__name__</a:t>
            </a:r>
            <a:r>
              <a:rPr lang="zh-CN" altLang="en-US" dirty="0" smtClean="0"/>
              <a:t>就等于</a:t>
            </a:r>
            <a:r>
              <a:rPr lang="en-US" altLang="zh-CN" dirty="0" smtClean="0"/>
              <a:t>__main__</a:t>
            </a:r>
            <a:r>
              <a:rPr lang="zh-CN" altLang="en-US" dirty="0" smtClean="0"/>
              <a:t>，如果它是作为一般模块被导入时，</a:t>
            </a:r>
            <a:r>
              <a:rPr lang="en-US" altLang="zh-CN" dirty="0" smtClean="0"/>
              <a:t>__name__</a:t>
            </a:r>
            <a:r>
              <a:rPr lang="zh-CN" altLang="en-US" dirty="0" smtClean="0"/>
              <a:t>就是模块本身的名字。</a:t>
            </a:r>
            <a:br>
              <a:rPr lang="zh-CN" altLang="en-US" dirty="0" smtClean="0"/>
            </a:br>
            <a:endParaRPr lang="en-US" dirty="0" smtClean="0"/>
          </a:p>
          <a:p>
            <a:endParaRPr lang="en-US" dirty="0"/>
          </a:p>
        </p:txBody>
      </p:sp>
      <p:sp>
        <p:nvSpPr>
          <p:cNvPr id="3" name="Title 2"/>
          <p:cNvSpPr>
            <a:spLocks noGrp="1"/>
          </p:cNvSpPr>
          <p:nvPr>
            <p:ph type="title"/>
          </p:nvPr>
        </p:nvSpPr>
        <p:spPr/>
        <p:txBody>
          <a:bodyPr>
            <a:normAutofit fontScale="90000"/>
          </a:bodyPr>
          <a:lstStyle/>
          <a:p>
            <a:r>
              <a:rPr lang="en-US" dirty="0" err="1" smtClean="0">
                <a:hlinkClick r:id="rId2"/>
              </a:rPr>
              <a:t>理解Python中的if</a:t>
            </a:r>
            <a:r>
              <a:rPr lang="en-US" dirty="0" smtClean="0">
                <a:hlinkClick r:id="rId2"/>
              </a:rPr>
              <a:t> __name__=='__main__'</a:t>
            </a:r>
            <a:endParaRPr lang="en-US" dirty="0"/>
          </a:p>
        </p:txBody>
      </p:sp>
      <p:sp>
        <p:nvSpPr>
          <p:cNvPr id="4" name="Content Placeholder 3"/>
          <p:cNvSpPr>
            <a:spLocks noGrp="1"/>
          </p:cNvSpPr>
          <p:nvPr>
            <p:ph sz="quarter" idx="10"/>
          </p:nvPr>
        </p:nvSpPr>
        <p:spPr/>
        <p:txBody>
          <a:bodyPr>
            <a:normAutofit/>
          </a:bodyPr>
          <a:lstStyle/>
          <a:p>
            <a:endParaRPr lang="en-US" dirty="0"/>
          </a:p>
        </p:txBody>
      </p:sp>
      <p:pic>
        <p:nvPicPr>
          <p:cNvPr id="1026" name="Picture 2"/>
          <p:cNvPicPr>
            <a:picLocks noChangeAspect="1" noChangeArrowheads="1"/>
          </p:cNvPicPr>
          <p:nvPr/>
        </p:nvPicPr>
        <p:blipFill>
          <a:blip r:embed="rId3" cstate="print"/>
          <a:srcRect/>
          <a:stretch>
            <a:fillRect/>
          </a:stretch>
        </p:blipFill>
        <p:spPr bwMode="auto">
          <a:xfrm>
            <a:off x="685800" y="1905000"/>
            <a:ext cx="2500313" cy="1266825"/>
          </a:xfrm>
          <a:prstGeom prst="rect">
            <a:avLst/>
          </a:prstGeom>
          <a:noFill/>
          <a:ln w="9525">
            <a:noFill/>
            <a:miter lim="800000"/>
            <a:headEnd/>
            <a:tailEnd/>
          </a:ln>
        </p:spPr>
      </p:pic>
      <p:pic>
        <p:nvPicPr>
          <p:cNvPr id="1027" name="Picture 3"/>
          <p:cNvPicPr>
            <a:picLocks noChangeAspect="1" noChangeArrowheads="1"/>
          </p:cNvPicPr>
          <p:nvPr/>
        </p:nvPicPr>
        <p:blipFill>
          <a:blip r:embed="rId4" cstate="print"/>
          <a:srcRect/>
          <a:stretch>
            <a:fillRect/>
          </a:stretch>
        </p:blipFill>
        <p:spPr bwMode="auto">
          <a:xfrm>
            <a:off x="3962400" y="1981200"/>
            <a:ext cx="2262188" cy="1219863"/>
          </a:xfrm>
          <a:prstGeom prst="rect">
            <a:avLst/>
          </a:prstGeom>
          <a:noFill/>
          <a:ln w="9525">
            <a:noFill/>
            <a:miter lim="800000"/>
            <a:headEnd/>
            <a:tailEnd/>
          </a:ln>
        </p:spPr>
      </p:pic>
      <p:pic>
        <p:nvPicPr>
          <p:cNvPr id="1028" name="Picture 4"/>
          <p:cNvPicPr>
            <a:picLocks noChangeAspect="1" noChangeArrowheads="1"/>
          </p:cNvPicPr>
          <p:nvPr/>
        </p:nvPicPr>
        <p:blipFill>
          <a:blip r:embed="rId5" cstate="print"/>
          <a:srcRect/>
          <a:stretch>
            <a:fillRect/>
          </a:stretch>
        </p:blipFill>
        <p:spPr bwMode="auto">
          <a:xfrm>
            <a:off x="2362200" y="3124200"/>
            <a:ext cx="2914650" cy="1429566"/>
          </a:xfrm>
          <a:prstGeom prst="rect">
            <a:avLst/>
          </a:prstGeom>
          <a:noFill/>
          <a:ln w="9525">
            <a:noFill/>
            <a:miter lim="800000"/>
            <a:headEnd/>
            <a:tailEnd/>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endParaRPr lang="en-US"/>
          </a:p>
        </p:txBody>
      </p:sp>
      <p:sp>
        <p:nvSpPr>
          <p:cNvPr id="3" name="Title 2"/>
          <p:cNvSpPr>
            <a:spLocks noGrp="1"/>
          </p:cNvSpPr>
          <p:nvPr>
            <p:ph type="title"/>
          </p:nvPr>
        </p:nvSpPr>
        <p:spPr/>
        <p:txBody>
          <a:bodyPr/>
          <a:lstStyle/>
          <a:p>
            <a:endParaRPr lang="en-US"/>
          </a:p>
        </p:txBody>
      </p:sp>
      <p:sp>
        <p:nvSpPr>
          <p:cNvPr id="4" name="Content Placeholder 3"/>
          <p:cNvSpPr>
            <a:spLocks noGrp="1"/>
          </p:cNvSpPr>
          <p:nvPr>
            <p:ph sz="quarter" idx="10"/>
          </p:nvPr>
        </p:nvSpPr>
        <p:spPr/>
        <p:txBody>
          <a:bodyPr/>
          <a:lstStyle/>
          <a:p>
            <a:r>
              <a:rPr lang="en-US" dirty="0" smtClean="0">
                <a:hlinkClick r:id="rId2"/>
              </a:rPr>
              <a:t>http://tornado-zh.readthedocs.io/zh/latest/guide/async.html</a:t>
            </a:r>
            <a:r>
              <a:rPr lang="en-US" dirty="0" smtClean="0"/>
              <a:t> </a:t>
            </a:r>
            <a:endParaRPr lang="en-US" dirty="0"/>
          </a:p>
        </p:txBody>
      </p:sp>
      <p:pic>
        <p:nvPicPr>
          <p:cNvPr id="1026" name="Picture 2"/>
          <p:cNvPicPr>
            <a:picLocks noChangeAspect="1" noChangeArrowheads="1"/>
          </p:cNvPicPr>
          <p:nvPr/>
        </p:nvPicPr>
        <p:blipFill>
          <a:blip r:embed="rId3" cstate="print"/>
          <a:srcRect/>
          <a:stretch>
            <a:fillRect/>
          </a:stretch>
        </p:blipFill>
        <p:spPr bwMode="auto">
          <a:xfrm>
            <a:off x="0" y="0"/>
            <a:ext cx="4619625" cy="4848225"/>
          </a:xfrm>
          <a:prstGeom prst="rect">
            <a:avLst/>
          </a:prstGeom>
          <a:noFill/>
          <a:ln w="9525">
            <a:noFill/>
            <a:miter lim="800000"/>
            <a:headEnd/>
            <a:tailEnd/>
          </a:ln>
        </p:spPr>
      </p:pic>
      <p:pic>
        <p:nvPicPr>
          <p:cNvPr id="1027" name="Picture 3"/>
          <p:cNvPicPr>
            <a:picLocks noChangeAspect="1" noChangeArrowheads="1"/>
          </p:cNvPicPr>
          <p:nvPr/>
        </p:nvPicPr>
        <p:blipFill>
          <a:blip r:embed="rId4" cstate="print"/>
          <a:srcRect/>
          <a:stretch>
            <a:fillRect/>
          </a:stretch>
        </p:blipFill>
        <p:spPr bwMode="auto">
          <a:xfrm>
            <a:off x="3505200" y="762000"/>
            <a:ext cx="3810000" cy="1789814"/>
          </a:xfrm>
          <a:prstGeom prst="rect">
            <a:avLst/>
          </a:prstGeom>
          <a:noFill/>
          <a:ln w="9525">
            <a:noFill/>
            <a:miter lim="800000"/>
            <a:headEnd/>
            <a:tailEnd/>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endParaRPr lang="en-US" dirty="0"/>
          </a:p>
        </p:txBody>
      </p:sp>
      <p:sp>
        <p:nvSpPr>
          <p:cNvPr id="3" name="Title 2"/>
          <p:cNvSpPr>
            <a:spLocks noGrp="1"/>
          </p:cNvSpPr>
          <p:nvPr>
            <p:ph type="title"/>
          </p:nvPr>
        </p:nvSpPr>
        <p:spPr/>
        <p:txBody>
          <a:bodyPr>
            <a:normAutofit/>
          </a:bodyPr>
          <a:lstStyle/>
          <a:p>
            <a:r>
              <a:rPr lang="en-US" altLang="zh-CN" dirty="0" smtClean="0"/>
              <a:t>Cookie  ?  Session ?</a:t>
            </a:r>
            <a:endParaRPr lang="en-US" dirty="0"/>
          </a:p>
        </p:txBody>
      </p:sp>
      <p:sp>
        <p:nvSpPr>
          <p:cNvPr id="4" name="Content Placeholder 3"/>
          <p:cNvSpPr>
            <a:spLocks noGrp="1"/>
          </p:cNvSpPr>
          <p:nvPr>
            <p:ph sz="quarter" idx="10"/>
          </p:nvPr>
        </p:nvSpPr>
        <p:spPr/>
        <p:txBody>
          <a:bodyPr/>
          <a:lstStyle/>
          <a:p>
            <a:r>
              <a:rPr lang="en-US" dirty="0" smtClean="0">
                <a:hlinkClick r:id="rId2"/>
              </a:rPr>
              <a:t>http://www.cnblogs.com/Alexander-Lee/archive/2010/05/28/1745895.html</a:t>
            </a:r>
            <a:r>
              <a:rPr lang="en-US" dirty="0" smtClean="0"/>
              <a:t> </a:t>
            </a:r>
            <a:endParaRPr lang="en-US" dirty="0"/>
          </a:p>
        </p:txBody>
      </p:sp>
      <p:pic>
        <p:nvPicPr>
          <p:cNvPr id="5" name="Picture 4"/>
          <p:cNvPicPr>
            <a:picLocks noChangeAspect="1" noChangeArrowheads="1"/>
          </p:cNvPicPr>
          <p:nvPr/>
        </p:nvPicPr>
        <p:blipFill>
          <a:blip r:embed="rId3" cstate="print"/>
          <a:srcRect/>
          <a:stretch>
            <a:fillRect/>
          </a:stretch>
        </p:blipFill>
        <p:spPr bwMode="auto">
          <a:xfrm>
            <a:off x="152400" y="990600"/>
            <a:ext cx="3270198" cy="2971800"/>
          </a:xfrm>
          <a:prstGeom prst="rect">
            <a:avLst/>
          </a:prstGeom>
          <a:noFill/>
          <a:ln w="9525">
            <a:noFill/>
            <a:miter lim="800000"/>
            <a:headEnd/>
            <a:tailEnd/>
          </a:ln>
        </p:spPr>
      </p:pic>
      <p:pic>
        <p:nvPicPr>
          <p:cNvPr id="2050" name="Picture 2"/>
          <p:cNvPicPr>
            <a:picLocks noChangeAspect="1" noChangeArrowheads="1"/>
          </p:cNvPicPr>
          <p:nvPr/>
        </p:nvPicPr>
        <p:blipFill>
          <a:blip r:embed="rId4" cstate="print"/>
          <a:srcRect/>
          <a:stretch>
            <a:fillRect/>
          </a:stretch>
        </p:blipFill>
        <p:spPr bwMode="auto">
          <a:xfrm>
            <a:off x="3430654" y="1143000"/>
            <a:ext cx="3884546" cy="3124199"/>
          </a:xfrm>
          <a:prstGeom prst="rect">
            <a:avLst/>
          </a:prstGeom>
          <a:noFill/>
          <a:ln w="9525">
            <a:noFill/>
            <a:miter lim="800000"/>
            <a:headEnd/>
            <a:tailEnd/>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endParaRPr lang="en-US"/>
          </a:p>
        </p:txBody>
      </p:sp>
      <p:sp>
        <p:nvSpPr>
          <p:cNvPr id="3" name="Title 2"/>
          <p:cNvSpPr>
            <a:spLocks noGrp="1"/>
          </p:cNvSpPr>
          <p:nvPr>
            <p:ph type="title"/>
          </p:nvPr>
        </p:nvSpPr>
        <p:spPr/>
        <p:txBody>
          <a:bodyPr/>
          <a:lstStyle/>
          <a:p>
            <a:endParaRPr lang="en-US"/>
          </a:p>
        </p:txBody>
      </p:sp>
      <p:sp>
        <p:nvSpPr>
          <p:cNvPr id="4" name="Content Placeholder 3"/>
          <p:cNvSpPr>
            <a:spLocks noGrp="1"/>
          </p:cNvSpPr>
          <p:nvPr>
            <p:ph sz="quarter" idx="10"/>
          </p:nvPr>
        </p:nvSpPr>
        <p:spPr/>
        <p:txBody>
          <a:bodyPr/>
          <a:lstStyle/>
          <a:p>
            <a:endParaRPr lang="en-US"/>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r>
              <a:rPr lang="zh-CN" altLang="en-US" dirty="0" smtClean="0"/>
              <a:t>会话在完成后必须关闭以释放资源。</a:t>
            </a:r>
            <a:endParaRPr lang="en-US" altLang="zh-CN" dirty="0" smtClean="0"/>
          </a:p>
          <a:p>
            <a:r>
              <a:rPr lang="zh-CN" altLang="en-US" dirty="0" smtClean="0"/>
              <a:t>你也可以使用</a:t>
            </a:r>
            <a:r>
              <a:rPr lang="en-US" altLang="zh-CN" dirty="0" smtClean="0"/>
              <a:t>“with”</a:t>
            </a:r>
            <a:r>
              <a:rPr lang="zh-CN" altLang="en-US" dirty="0" smtClean="0"/>
              <a:t>句块开始一个会话，该会 话将在</a:t>
            </a:r>
            <a:r>
              <a:rPr lang="en-US" altLang="zh-CN" dirty="0" smtClean="0"/>
              <a:t>"with"</a:t>
            </a:r>
            <a:r>
              <a:rPr lang="zh-CN" altLang="en-US" dirty="0" smtClean="0"/>
              <a:t>句块结束时自动关闭。</a:t>
            </a:r>
            <a:endParaRPr lang="en-US" dirty="0"/>
          </a:p>
        </p:txBody>
      </p:sp>
      <p:sp>
        <p:nvSpPr>
          <p:cNvPr id="3" name="Title 2"/>
          <p:cNvSpPr>
            <a:spLocks noGrp="1"/>
          </p:cNvSpPr>
          <p:nvPr>
            <p:ph type="title"/>
          </p:nvPr>
        </p:nvSpPr>
        <p:spPr/>
        <p:txBody>
          <a:bodyPr/>
          <a:lstStyle/>
          <a:p>
            <a:r>
              <a:rPr lang="en-US" dirty="0" err="1" smtClean="0"/>
              <a:t>TensorFlow</a:t>
            </a:r>
            <a:endParaRPr lang="en-US" dirty="0"/>
          </a:p>
        </p:txBody>
      </p:sp>
      <p:sp>
        <p:nvSpPr>
          <p:cNvPr id="4" name="Content Placeholder 3"/>
          <p:cNvSpPr>
            <a:spLocks noGrp="1"/>
          </p:cNvSpPr>
          <p:nvPr>
            <p:ph sz="quarter" idx="10"/>
          </p:nvPr>
        </p:nvSpPr>
        <p:spPr/>
        <p:txBody>
          <a:bodyPr/>
          <a:lstStyle/>
          <a:p>
            <a:endParaRPr lang="en-US" dirty="0"/>
          </a:p>
        </p:txBody>
      </p:sp>
      <p:pic>
        <p:nvPicPr>
          <p:cNvPr id="2050" name="Picture 2"/>
          <p:cNvPicPr>
            <a:picLocks noChangeAspect="1" noChangeArrowheads="1"/>
          </p:cNvPicPr>
          <p:nvPr/>
        </p:nvPicPr>
        <p:blipFill>
          <a:blip r:embed="rId2" cstate="print"/>
          <a:srcRect/>
          <a:stretch>
            <a:fillRect/>
          </a:stretch>
        </p:blipFill>
        <p:spPr bwMode="auto">
          <a:xfrm>
            <a:off x="457199" y="1472595"/>
            <a:ext cx="3886201" cy="2642205"/>
          </a:xfrm>
          <a:prstGeom prst="rect">
            <a:avLst/>
          </a:prstGeom>
          <a:noFill/>
          <a:ln w="9525">
            <a:noFill/>
            <a:miter lim="800000"/>
            <a:headEnd/>
            <a:tailEnd/>
          </a:ln>
        </p:spPr>
      </p:pic>
      <p:pic>
        <p:nvPicPr>
          <p:cNvPr id="2051" name="Picture 3"/>
          <p:cNvPicPr>
            <a:picLocks noChangeAspect="1" noChangeArrowheads="1"/>
          </p:cNvPicPr>
          <p:nvPr/>
        </p:nvPicPr>
        <p:blipFill>
          <a:blip r:embed="rId3" cstate="print"/>
          <a:srcRect/>
          <a:stretch>
            <a:fillRect/>
          </a:stretch>
        </p:blipFill>
        <p:spPr bwMode="auto">
          <a:xfrm>
            <a:off x="533400" y="4267200"/>
            <a:ext cx="2796441" cy="27146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endParaRPr lang="en-US" dirty="0"/>
          </a:p>
        </p:txBody>
      </p:sp>
      <p:sp>
        <p:nvSpPr>
          <p:cNvPr id="3" name="Title 2"/>
          <p:cNvSpPr>
            <a:spLocks noGrp="1"/>
          </p:cNvSpPr>
          <p:nvPr>
            <p:ph type="title"/>
          </p:nvPr>
        </p:nvSpPr>
        <p:spPr/>
        <p:txBody>
          <a:bodyPr/>
          <a:lstStyle/>
          <a:p>
            <a:endParaRPr lang="en-US"/>
          </a:p>
        </p:txBody>
      </p:sp>
      <p:sp>
        <p:nvSpPr>
          <p:cNvPr id="4" name="Content Placeholder 3"/>
          <p:cNvSpPr>
            <a:spLocks noGrp="1"/>
          </p:cNvSpPr>
          <p:nvPr>
            <p:ph sz="quarter" idx="10"/>
          </p:nvPr>
        </p:nvSpPr>
        <p:spPr/>
        <p:txBody>
          <a:bodyPr/>
          <a:lstStyle/>
          <a:p>
            <a:endParaRPr lang="en-US"/>
          </a:p>
        </p:txBody>
      </p:sp>
      <p:pic>
        <p:nvPicPr>
          <p:cNvPr id="1026" name="Picture 2"/>
          <p:cNvPicPr>
            <a:picLocks noChangeAspect="1" noChangeArrowheads="1"/>
          </p:cNvPicPr>
          <p:nvPr/>
        </p:nvPicPr>
        <p:blipFill>
          <a:blip r:embed="rId2" cstate="print"/>
          <a:srcRect/>
          <a:stretch>
            <a:fillRect/>
          </a:stretch>
        </p:blipFill>
        <p:spPr bwMode="auto">
          <a:xfrm>
            <a:off x="2819400" y="3623997"/>
            <a:ext cx="4171950" cy="1710240"/>
          </a:xfrm>
          <a:prstGeom prst="rect">
            <a:avLst/>
          </a:prstGeom>
          <a:noFill/>
          <a:ln w="9525">
            <a:noFill/>
            <a:miter lim="800000"/>
            <a:headEnd/>
            <a:tailEnd/>
          </a:ln>
        </p:spPr>
      </p:pic>
      <p:pic>
        <p:nvPicPr>
          <p:cNvPr id="1027" name="Picture 3"/>
          <p:cNvPicPr>
            <a:picLocks noChangeAspect="1" noChangeArrowheads="1"/>
          </p:cNvPicPr>
          <p:nvPr/>
        </p:nvPicPr>
        <p:blipFill>
          <a:blip r:embed="rId3" cstate="print"/>
          <a:srcRect/>
          <a:stretch>
            <a:fillRect/>
          </a:stretch>
        </p:blipFill>
        <p:spPr bwMode="auto">
          <a:xfrm>
            <a:off x="304800" y="990600"/>
            <a:ext cx="4762500" cy="268132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endParaRPr lang="en-US" dirty="0"/>
          </a:p>
        </p:txBody>
      </p:sp>
      <p:sp>
        <p:nvSpPr>
          <p:cNvPr id="3" name="Title 2"/>
          <p:cNvSpPr>
            <a:spLocks noGrp="1"/>
          </p:cNvSpPr>
          <p:nvPr>
            <p:ph type="title"/>
          </p:nvPr>
        </p:nvSpPr>
        <p:spPr/>
        <p:txBody>
          <a:bodyPr/>
          <a:lstStyle/>
          <a:p>
            <a:endParaRPr lang="en-US"/>
          </a:p>
        </p:txBody>
      </p:sp>
      <p:sp>
        <p:nvSpPr>
          <p:cNvPr id="4" name="Content Placeholder 3"/>
          <p:cNvSpPr>
            <a:spLocks noGrp="1"/>
          </p:cNvSpPr>
          <p:nvPr>
            <p:ph sz="quarter" idx="10"/>
          </p:nvPr>
        </p:nvSpPr>
        <p:spPr/>
        <p:txBody>
          <a:bodyPr/>
          <a:lstStyle/>
          <a:p>
            <a:endParaRPr lang="en-US"/>
          </a:p>
        </p:txBody>
      </p:sp>
      <p:pic>
        <p:nvPicPr>
          <p:cNvPr id="1026" name="Picture 2"/>
          <p:cNvPicPr>
            <a:picLocks noChangeAspect="1" noChangeArrowheads="1"/>
          </p:cNvPicPr>
          <p:nvPr/>
        </p:nvPicPr>
        <p:blipFill>
          <a:blip r:embed="rId2" cstate="print"/>
          <a:srcRect/>
          <a:stretch>
            <a:fillRect/>
          </a:stretch>
        </p:blipFill>
        <p:spPr bwMode="auto">
          <a:xfrm>
            <a:off x="381000" y="1066801"/>
            <a:ext cx="3581400" cy="1071124"/>
          </a:xfrm>
          <a:prstGeom prst="rect">
            <a:avLst/>
          </a:prstGeom>
          <a:noFill/>
          <a:ln w="9525">
            <a:noFill/>
            <a:miter lim="800000"/>
            <a:headEnd/>
            <a:tailEnd/>
          </a:ln>
        </p:spPr>
      </p:pic>
      <p:pic>
        <p:nvPicPr>
          <p:cNvPr id="1027" name="Picture 3"/>
          <p:cNvPicPr>
            <a:picLocks noChangeAspect="1" noChangeArrowheads="1"/>
          </p:cNvPicPr>
          <p:nvPr/>
        </p:nvPicPr>
        <p:blipFill>
          <a:blip r:embed="rId3" cstate="print"/>
          <a:srcRect/>
          <a:stretch>
            <a:fillRect/>
          </a:stretch>
        </p:blipFill>
        <p:spPr bwMode="auto">
          <a:xfrm>
            <a:off x="533400" y="2438400"/>
            <a:ext cx="3645482" cy="114776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endParaRPr lang="en-US"/>
          </a:p>
        </p:txBody>
      </p:sp>
      <p:sp>
        <p:nvSpPr>
          <p:cNvPr id="3" name="Title 2"/>
          <p:cNvSpPr>
            <a:spLocks noGrp="1"/>
          </p:cNvSpPr>
          <p:nvPr>
            <p:ph type="title"/>
          </p:nvPr>
        </p:nvSpPr>
        <p:spPr/>
        <p:txBody>
          <a:bodyPr/>
          <a:lstStyle/>
          <a:p>
            <a:r>
              <a:rPr lang="en-US" altLang="zh-CN" dirty="0" err="1" smtClean="0"/>
              <a:t>softmax</a:t>
            </a:r>
            <a:endParaRPr lang="en-US" dirty="0"/>
          </a:p>
        </p:txBody>
      </p:sp>
      <p:sp>
        <p:nvSpPr>
          <p:cNvPr id="4" name="Content Placeholder 3"/>
          <p:cNvSpPr>
            <a:spLocks noGrp="1"/>
          </p:cNvSpPr>
          <p:nvPr>
            <p:ph sz="quarter" idx="10"/>
          </p:nvPr>
        </p:nvSpPr>
        <p:spPr/>
        <p:txBody>
          <a:bodyPr/>
          <a:lstStyle/>
          <a:p>
            <a:endParaRPr lang="en-US"/>
          </a:p>
        </p:txBody>
      </p:sp>
      <p:pic>
        <p:nvPicPr>
          <p:cNvPr id="2050" name="Picture 2"/>
          <p:cNvPicPr>
            <a:picLocks noChangeAspect="1" noChangeArrowheads="1"/>
          </p:cNvPicPr>
          <p:nvPr/>
        </p:nvPicPr>
        <p:blipFill>
          <a:blip r:embed="rId2" cstate="print"/>
          <a:srcRect/>
          <a:stretch>
            <a:fillRect/>
          </a:stretch>
        </p:blipFill>
        <p:spPr bwMode="auto">
          <a:xfrm>
            <a:off x="609600" y="1143000"/>
            <a:ext cx="5018103" cy="533400"/>
          </a:xfrm>
          <a:prstGeom prst="rect">
            <a:avLst/>
          </a:prstGeom>
          <a:noFill/>
          <a:ln w="9525">
            <a:noFill/>
            <a:miter lim="800000"/>
            <a:headEnd/>
            <a:tailEnd/>
          </a:ln>
        </p:spPr>
      </p:pic>
      <p:pic>
        <p:nvPicPr>
          <p:cNvPr id="2051" name="Picture 3"/>
          <p:cNvPicPr>
            <a:picLocks noChangeAspect="1" noChangeArrowheads="1"/>
          </p:cNvPicPr>
          <p:nvPr/>
        </p:nvPicPr>
        <p:blipFill>
          <a:blip r:embed="rId3" cstate="print"/>
          <a:srcRect/>
          <a:stretch>
            <a:fillRect/>
          </a:stretch>
        </p:blipFill>
        <p:spPr bwMode="auto">
          <a:xfrm>
            <a:off x="762000" y="1905000"/>
            <a:ext cx="3368744" cy="1295400"/>
          </a:xfrm>
          <a:prstGeom prst="rect">
            <a:avLst/>
          </a:prstGeom>
          <a:noFill/>
          <a:ln w="9525">
            <a:noFill/>
            <a:miter lim="800000"/>
            <a:headEnd/>
            <a:tailEnd/>
          </a:ln>
        </p:spPr>
      </p:pic>
      <p:pic>
        <p:nvPicPr>
          <p:cNvPr id="2052" name="Picture 4"/>
          <p:cNvPicPr>
            <a:picLocks noChangeAspect="1" noChangeArrowheads="1"/>
          </p:cNvPicPr>
          <p:nvPr/>
        </p:nvPicPr>
        <p:blipFill>
          <a:blip r:embed="rId4" cstate="print"/>
          <a:srcRect/>
          <a:stretch>
            <a:fillRect/>
          </a:stretch>
        </p:blipFill>
        <p:spPr bwMode="auto">
          <a:xfrm>
            <a:off x="381000" y="3429000"/>
            <a:ext cx="5119688" cy="386984"/>
          </a:xfrm>
          <a:prstGeom prst="rect">
            <a:avLst/>
          </a:prstGeom>
          <a:noFill/>
          <a:ln w="9525">
            <a:noFill/>
            <a:miter lim="800000"/>
            <a:headEnd/>
            <a:tailEnd/>
          </a:ln>
        </p:spPr>
      </p:pic>
      <p:pic>
        <p:nvPicPr>
          <p:cNvPr id="2053" name="Picture 5"/>
          <p:cNvPicPr>
            <a:picLocks noChangeAspect="1" noChangeArrowheads="1"/>
          </p:cNvPicPr>
          <p:nvPr/>
        </p:nvPicPr>
        <p:blipFill>
          <a:blip r:embed="rId5" cstate="print"/>
          <a:srcRect/>
          <a:stretch>
            <a:fillRect/>
          </a:stretch>
        </p:blipFill>
        <p:spPr bwMode="auto">
          <a:xfrm>
            <a:off x="457200" y="3886200"/>
            <a:ext cx="4800600" cy="135440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sz="quarter" idx="1"/>
          </p:nvPr>
        </p:nvGraphicFramePr>
        <p:xfrm>
          <a:off x="3352800" y="76200"/>
          <a:ext cx="3429000" cy="5036060"/>
        </p:xfrm>
        <a:graphic>
          <a:graphicData uri="http://schemas.openxmlformats.org/drawingml/2006/table">
            <a:tbl>
              <a:tblPr/>
              <a:tblGrid>
                <a:gridCol w="1143000"/>
                <a:gridCol w="1143000"/>
                <a:gridCol w="1143000"/>
              </a:tblGrid>
              <a:tr h="73937">
                <a:tc>
                  <a:txBody>
                    <a:bodyPr/>
                    <a:lstStyle/>
                    <a:p>
                      <a:pPr algn="l"/>
                      <a:r>
                        <a:rPr lang="en-US" sz="800" dirty="0"/>
                        <a:t>Addition</a:t>
                      </a:r>
                    </a:p>
                  </a:txBody>
                  <a:tcPr marL="18484" marR="18484" marT="9242" marB="9242"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a:r>
                        <a:rPr lang="en-US" sz="800"/>
                        <a:t>a + b</a:t>
                      </a:r>
                    </a:p>
                  </a:txBody>
                  <a:tcPr marL="18484" marR="18484" marT="9242" marB="9242"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a:r>
                        <a:rPr lang="en-US" sz="800"/>
                        <a:t>add(a, b)</a:t>
                      </a:r>
                    </a:p>
                  </a:txBody>
                  <a:tcPr marL="18484" marR="18484" marT="9242" marB="9242"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129390">
                <a:tc>
                  <a:txBody>
                    <a:bodyPr/>
                    <a:lstStyle/>
                    <a:p>
                      <a:pPr algn="l"/>
                      <a:r>
                        <a:rPr lang="en-US" sz="800" dirty="0"/>
                        <a:t>Concatenation</a:t>
                      </a:r>
                    </a:p>
                  </a:txBody>
                  <a:tcPr marL="18484" marR="18484" marT="9242" marB="9242"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a:r>
                        <a:rPr lang="en-US" sz="800"/>
                        <a:t>seq1 + seq2</a:t>
                      </a:r>
                    </a:p>
                  </a:txBody>
                  <a:tcPr marL="18484" marR="18484" marT="9242" marB="9242"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a:r>
                        <a:rPr lang="en-US" sz="800"/>
                        <a:t>concat(seq1, seq2)</a:t>
                      </a:r>
                    </a:p>
                  </a:txBody>
                  <a:tcPr marL="18484" marR="18484" marT="9242" marB="9242"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129390">
                <a:tc>
                  <a:txBody>
                    <a:bodyPr/>
                    <a:lstStyle/>
                    <a:p>
                      <a:pPr algn="l"/>
                      <a:r>
                        <a:rPr lang="en-US" sz="800" dirty="0"/>
                        <a:t>Containment Test</a:t>
                      </a:r>
                    </a:p>
                  </a:txBody>
                  <a:tcPr marL="18484" marR="18484" marT="9242" marB="9242"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a:r>
                        <a:rPr lang="en-US" sz="800"/>
                        <a:t>obj in seq</a:t>
                      </a:r>
                    </a:p>
                  </a:txBody>
                  <a:tcPr marL="18484" marR="18484" marT="9242" marB="9242"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a:r>
                        <a:rPr lang="en-US" sz="800"/>
                        <a:t>contains(seq, obj)</a:t>
                      </a:r>
                    </a:p>
                  </a:txBody>
                  <a:tcPr marL="18484" marR="18484" marT="9242" marB="9242"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73937">
                <a:tc>
                  <a:txBody>
                    <a:bodyPr/>
                    <a:lstStyle/>
                    <a:p>
                      <a:pPr algn="l"/>
                      <a:r>
                        <a:rPr lang="en-US" sz="800" dirty="0"/>
                        <a:t>Division</a:t>
                      </a:r>
                    </a:p>
                  </a:txBody>
                  <a:tcPr marL="18484" marR="18484" marT="9242" marB="9242"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a:r>
                        <a:rPr lang="en-US" sz="800"/>
                        <a:t>a / b</a:t>
                      </a:r>
                    </a:p>
                  </a:txBody>
                  <a:tcPr marL="18484" marR="18484" marT="9242" marB="9242"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a:r>
                        <a:rPr lang="en-US" sz="800"/>
                        <a:t>truediv(a, b)</a:t>
                      </a:r>
                    </a:p>
                  </a:txBody>
                  <a:tcPr marL="18484" marR="18484" marT="9242" marB="9242"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73937">
                <a:tc>
                  <a:txBody>
                    <a:bodyPr/>
                    <a:lstStyle/>
                    <a:p>
                      <a:pPr algn="l"/>
                      <a:r>
                        <a:rPr lang="en-US" sz="800" dirty="0"/>
                        <a:t>Division</a:t>
                      </a:r>
                    </a:p>
                  </a:txBody>
                  <a:tcPr marL="18484" marR="18484" marT="9242" marB="9242"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a:r>
                        <a:rPr lang="en-US" sz="800" dirty="0"/>
                        <a:t>a // b</a:t>
                      </a:r>
                    </a:p>
                  </a:txBody>
                  <a:tcPr marL="18484" marR="18484" marT="9242" marB="9242"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a:r>
                        <a:rPr lang="en-US" sz="800"/>
                        <a:t>floordiv(a, b)</a:t>
                      </a:r>
                    </a:p>
                  </a:txBody>
                  <a:tcPr marL="18484" marR="18484" marT="9242" marB="9242"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73937">
                <a:tc>
                  <a:txBody>
                    <a:bodyPr/>
                    <a:lstStyle/>
                    <a:p>
                      <a:pPr algn="l"/>
                      <a:r>
                        <a:rPr lang="en-US" sz="800"/>
                        <a:t>Bitwise And</a:t>
                      </a:r>
                    </a:p>
                  </a:txBody>
                  <a:tcPr marL="18484" marR="18484" marT="9242" marB="9242"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a:r>
                        <a:rPr lang="en-US" sz="800" dirty="0"/>
                        <a:t>a &amp; b</a:t>
                      </a:r>
                    </a:p>
                  </a:txBody>
                  <a:tcPr marL="18484" marR="18484" marT="9242" marB="9242"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a:r>
                        <a:rPr lang="en-US" sz="800"/>
                        <a:t>and_(a, b)</a:t>
                      </a:r>
                    </a:p>
                  </a:txBody>
                  <a:tcPr marL="18484" marR="18484" marT="9242" marB="9242"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129390">
                <a:tc>
                  <a:txBody>
                    <a:bodyPr/>
                    <a:lstStyle/>
                    <a:p>
                      <a:pPr algn="l"/>
                      <a:r>
                        <a:rPr lang="en-US" sz="800"/>
                        <a:t>Bitwise Exclusive Or</a:t>
                      </a:r>
                    </a:p>
                  </a:txBody>
                  <a:tcPr marL="18484" marR="18484" marT="9242" marB="9242"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a:r>
                        <a:rPr lang="en-US" sz="800" dirty="0"/>
                        <a:t>a ^ b</a:t>
                      </a:r>
                    </a:p>
                  </a:txBody>
                  <a:tcPr marL="18484" marR="18484" marT="9242" marB="9242"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a:r>
                        <a:rPr lang="en-US" sz="800"/>
                        <a:t>xor(a, b)</a:t>
                      </a:r>
                    </a:p>
                  </a:txBody>
                  <a:tcPr marL="18484" marR="18484" marT="9242" marB="9242"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129390">
                <a:tc>
                  <a:txBody>
                    <a:bodyPr/>
                    <a:lstStyle/>
                    <a:p>
                      <a:pPr algn="l"/>
                      <a:r>
                        <a:rPr lang="en-US" sz="800"/>
                        <a:t>Bitwise Inversion</a:t>
                      </a:r>
                    </a:p>
                  </a:txBody>
                  <a:tcPr marL="18484" marR="18484" marT="9242" marB="9242"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a:r>
                        <a:rPr lang="en-US" sz="800" dirty="0"/>
                        <a:t>~ a</a:t>
                      </a:r>
                    </a:p>
                  </a:txBody>
                  <a:tcPr marL="18484" marR="18484" marT="9242" marB="9242"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a:r>
                        <a:rPr lang="en-US" sz="800"/>
                        <a:t>invert(a)</a:t>
                      </a:r>
                    </a:p>
                  </a:txBody>
                  <a:tcPr marL="18484" marR="18484" marT="9242" marB="9242"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73937">
                <a:tc>
                  <a:txBody>
                    <a:bodyPr/>
                    <a:lstStyle/>
                    <a:p>
                      <a:pPr algn="l"/>
                      <a:r>
                        <a:rPr lang="en-US" sz="800"/>
                        <a:t>Bitwise Or</a:t>
                      </a:r>
                    </a:p>
                  </a:txBody>
                  <a:tcPr marL="18484" marR="18484" marT="9242" marB="9242"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a:r>
                        <a:rPr lang="en-US" sz="800" dirty="0"/>
                        <a:t>a | b</a:t>
                      </a:r>
                    </a:p>
                  </a:txBody>
                  <a:tcPr marL="18484" marR="18484" marT="9242" marB="9242"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a:r>
                        <a:rPr lang="en-US" sz="800"/>
                        <a:t>or_(a, b)</a:t>
                      </a:r>
                    </a:p>
                  </a:txBody>
                  <a:tcPr marL="18484" marR="18484" marT="9242" marB="9242"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129390">
                <a:tc>
                  <a:txBody>
                    <a:bodyPr/>
                    <a:lstStyle/>
                    <a:p>
                      <a:pPr algn="l"/>
                      <a:r>
                        <a:rPr lang="en-US" sz="800" dirty="0"/>
                        <a:t>Exponentiation</a:t>
                      </a:r>
                    </a:p>
                  </a:txBody>
                  <a:tcPr marL="18484" marR="18484" marT="9242" marB="9242"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a:r>
                        <a:rPr lang="en-US" sz="800" dirty="0"/>
                        <a:t>a ** b</a:t>
                      </a:r>
                    </a:p>
                  </a:txBody>
                  <a:tcPr marL="18484" marR="18484" marT="9242" marB="9242"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a:r>
                        <a:rPr lang="en-US" sz="800"/>
                        <a:t>pow(a, b)</a:t>
                      </a:r>
                    </a:p>
                  </a:txBody>
                  <a:tcPr marL="18484" marR="18484" marT="9242" marB="9242"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73937">
                <a:tc>
                  <a:txBody>
                    <a:bodyPr/>
                    <a:lstStyle/>
                    <a:p>
                      <a:pPr algn="l"/>
                      <a:r>
                        <a:rPr lang="en-US" sz="800"/>
                        <a:t>Identity</a:t>
                      </a:r>
                    </a:p>
                  </a:txBody>
                  <a:tcPr marL="18484" marR="18484" marT="9242" marB="9242"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a:r>
                        <a:rPr lang="en-US" sz="800" dirty="0"/>
                        <a:t>a is b</a:t>
                      </a:r>
                    </a:p>
                  </a:txBody>
                  <a:tcPr marL="18484" marR="18484" marT="9242" marB="9242"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a:r>
                        <a:rPr lang="en-US" sz="800"/>
                        <a:t>is_(a, b)</a:t>
                      </a:r>
                    </a:p>
                  </a:txBody>
                  <a:tcPr marL="18484" marR="18484" marT="9242" marB="9242"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73937">
                <a:tc>
                  <a:txBody>
                    <a:bodyPr/>
                    <a:lstStyle/>
                    <a:p>
                      <a:pPr algn="l"/>
                      <a:r>
                        <a:rPr lang="en-US" sz="800"/>
                        <a:t>Identity</a:t>
                      </a:r>
                    </a:p>
                  </a:txBody>
                  <a:tcPr marL="18484" marR="18484" marT="9242" marB="9242"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a:r>
                        <a:rPr lang="en-US" sz="800" dirty="0"/>
                        <a:t>a is not b</a:t>
                      </a:r>
                    </a:p>
                  </a:txBody>
                  <a:tcPr marL="18484" marR="18484" marT="9242" marB="9242"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a:r>
                        <a:rPr lang="en-US" sz="800"/>
                        <a:t>is_not(a, b)</a:t>
                      </a:r>
                    </a:p>
                  </a:txBody>
                  <a:tcPr marL="18484" marR="18484" marT="9242" marB="9242"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129390">
                <a:tc>
                  <a:txBody>
                    <a:bodyPr/>
                    <a:lstStyle/>
                    <a:p>
                      <a:pPr algn="l"/>
                      <a:r>
                        <a:rPr lang="en-US" sz="800"/>
                        <a:t>Indexed Assignment</a:t>
                      </a:r>
                    </a:p>
                  </a:txBody>
                  <a:tcPr marL="18484" marR="18484" marT="9242" marB="9242"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a:r>
                        <a:rPr lang="en-US" sz="800" dirty="0" err="1"/>
                        <a:t>obj</a:t>
                      </a:r>
                      <a:r>
                        <a:rPr lang="en-US" sz="800" dirty="0"/>
                        <a:t>[k] = v</a:t>
                      </a:r>
                    </a:p>
                  </a:txBody>
                  <a:tcPr marL="18484" marR="18484" marT="9242" marB="9242"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a:r>
                        <a:rPr lang="en-US" sz="800"/>
                        <a:t>setitem(obj, k, v)</a:t>
                      </a:r>
                    </a:p>
                  </a:txBody>
                  <a:tcPr marL="18484" marR="18484" marT="9242" marB="9242"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129390">
                <a:tc>
                  <a:txBody>
                    <a:bodyPr/>
                    <a:lstStyle/>
                    <a:p>
                      <a:pPr algn="l"/>
                      <a:r>
                        <a:rPr lang="en-US" sz="800"/>
                        <a:t>Indexed Deletion</a:t>
                      </a:r>
                    </a:p>
                  </a:txBody>
                  <a:tcPr marL="18484" marR="18484" marT="9242" marB="9242"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a:r>
                        <a:rPr lang="en-US" sz="800" dirty="0"/>
                        <a:t>del </a:t>
                      </a:r>
                      <a:r>
                        <a:rPr lang="en-US" sz="800" dirty="0" err="1"/>
                        <a:t>obj</a:t>
                      </a:r>
                      <a:r>
                        <a:rPr lang="en-US" sz="800" dirty="0"/>
                        <a:t>[k]</a:t>
                      </a:r>
                    </a:p>
                  </a:txBody>
                  <a:tcPr marL="18484" marR="18484" marT="9242" marB="9242"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a:r>
                        <a:rPr lang="en-US" sz="800"/>
                        <a:t>delitem(obj, k)</a:t>
                      </a:r>
                    </a:p>
                  </a:txBody>
                  <a:tcPr marL="18484" marR="18484" marT="9242" marB="9242"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129390">
                <a:tc>
                  <a:txBody>
                    <a:bodyPr/>
                    <a:lstStyle/>
                    <a:p>
                      <a:pPr algn="l"/>
                      <a:r>
                        <a:rPr lang="en-US" sz="800"/>
                        <a:t>Indexing</a:t>
                      </a:r>
                    </a:p>
                  </a:txBody>
                  <a:tcPr marL="18484" marR="18484" marT="9242" marB="9242"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a:r>
                        <a:rPr lang="en-US" sz="800"/>
                        <a:t>obj[k]</a:t>
                      </a:r>
                    </a:p>
                  </a:txBody>
                  <a:tcPr marL="18484" marR="18484" marT="9242" marB="9242"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a:r>
                        <a:rPr lang="en-US" sz="800"/>
                        <a:t>getitem(obj, k)</a:t>
                      </a:r>
                    </a:p>
                  </a:txBody>
                  <a:tcPr marL="18484" marR="18484" marT="9242" marB="9242"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73937">
                <a:tc>
                  <a:txBody>
                    <a:bodyPr/>
                    <a:lstStyle/>
                    <a:p>
                      <a:pPr algn="l"/>
                      <a:r>
                        <a:rPr lang="en-US" sz="800"/>
                        <a:t>Left Shift</a:t>
                      </a:r>
                    </a:p>
                  </a:txBody>
                  <a:tcPr marL="18484" marR="18484" marT="9242" marB="9242"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a:r>
                        <a:rPr lang="en-US" sz="800" dirty="0"/>
                        <a:t>a &lt;&lt; b</a:t>
                      </a:r>
                    </a:p>
                  </a:txBody>
                  <a:tcPr marL="18484" marR="18484" marT="9242" marB="9242"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a:r>
                        <a:rPr lang="en-US" sz="800"/>
                        <a:t>lshift(a, b)</a:t>
                      </a:r>
                    </a:p>
                  </a:txBody>
                  <a:tcPr marL="18484" marR="18484" marT="9242" marB="9242"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73937">
                <a:tc>
                  <a:txBody>
                    <a:bodyPr/>
                    <a:lstStyle/>
                    <a:p>
                      <a:pPr algn="l"/>
                      <a:r>
                        <a:rPr lang="en-US" sz="800"/>
                        <a:t>Modulo</a:t>
                      </a:r>
                    </a:p>
                  </a:txBody>
                  <a:tcPr marL="18484" marR="18484" marT="9242" marB="9242"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a:r>
                        <a:rPr lang="en-US" sz="800" dirty="0"/>
                        <a:t>a % b</a:t>
                      </a:r>
                    </a:p>
                  </a:txBody>
                  <a:tcPr marL="18484" marR="18484" marT="9242" marB="9242"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a:r>
                        <a:rPr lang="en-US" sz="800"/>
                        <a:t>mod(a, b)</a:t>
                      </a:r>
                    </a:p>
                  </a:txBody>
                  <a:tcPr marL="18484" marR="18484" marT="9242" marB="9242"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73937">
                <a:tc>
                  <a:txBody>
                    <a:bodyPr/>
                    <a:lstStyle/>
                    <a:p>
                      <a:pPr algn="l"/>
                      <a:r>
                        <a:rPr lang="en-US" sz="800"/>
                        <a:t>Multiplication</a:t>
                      </a:r>
                    </a:p>
                  </a:txBody>
                  <a:tcPr marL="18484" marR="18484" marT="9242" marB="9242"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a:r>
                        <a:rPr lang="en-US" sz="800"/>
                        <a:t>a * b</a:t>
                      </a:r>
                    </a:p>
                  </a:txBody>
                  <a:tcPr marL="18484" marR="18484" marT="9242" marB="9242"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a:r>
                        <a:rPr lang="en-US" sz="800"/>
                        <a:t>mul(a, b)</a:t>
                      </a:r>
                    </a:p>
                  </a:txBody>
                  <a:tcPr marL="18484" marR="18484" marT="9242" marB="9242"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129390">
                <a:tc>
                  <a:txBody>
                    <a:bodyPr/>
                    <a:lstStyle/>
                    <a:p>
                      <a:pPr algn="l"/>
                      <a:r>
                        <a:rPr lang="en-US" sz="800"/>
                        <a:t>Matrix Multiplication</a:t>
                      </a:r>
                    </a:p>
                  </a:txBody>
                  <a:tcPr marL="18484" marR="18484" marT="9242" marB="9242"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a:r>
                        <a:rPr lang="en-US" sz="800" dirty="0"/>
                        <a:t>a @ b</a:t>
                      </a:r>
                    </a:p>
                  </a:txBody>
                  <a:tcPr marL="18484" marR="18484" marT="9242" marB="9242"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a:r>
                        <a:rPr lang="en-US" sz="800"/>
                        <a:t>matmul(a, b)</a:t>
                      </a:r>
                    </a:p>
                  </a:txBody>
                  <a:tcPr marL="18484" marR="18484" marT="9242" marB="9242"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129390">
                <a:tc>
                  <a:txBody>
                    <a:bodyPr/>
                    <a:lstStyle/>
                    <a:p>
                      <a:pPr algn="l"/>
                      <a:r>
                        <a:rPr lang="en-US" sz="800"/>
                        <a:t>Negation (Arithmetic)</a:t>
                      </a:r>
                    </a:p>
                  </a:txBody>
                  <a:tcPr marL="18484" marR="18484" marT="9242" marB="9242"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a:r>
                        <a:rPr lang="en-US" sz="800" dirty="0"/>
                        <a:t>- a</a:t>
                      </a:r>
                    </a:p>
                  </a:txBody>
                  <a:tcPr marL="18484" marR="18484" marT="9242" marB="9242"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a:r>
                        <a:rPr lang="en-US" sz="800"/>
                        <a:t>neg(a)</a:t>
                      </a:r>
                    </a:p>
                  </a:txBody>
                  <a:tcPr marL="18484" marR="18484" marT="9242" marB="9242"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129390">
                <a:tc>
                  <a:txBody>
                    <a:bodyPr/>
                    <a:lstStyle/>
                    <a:p>
                      <a:pPr algn="l"/>
                      <a:r>
                        <a:rPr lang="en-US" sz="800"/>
                        <a:t>Negation (Logical)</a:t>
                      </a:r>
                    </a:p>
                  </a:txBody>
                  <a:tcPr marL="18484" marR="18484" marT="9242" marB="9242"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a:r>
                        <a:rPr lang="en-US" sz="800" dirty="0"/>
                        <a:t>not a</a:t>
                      </a:r>
                    </a:p>
                  </a:txBody>
                  <a:tcPr marL="18484" marR="18484" marT="9242" marB="9242"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a:r>
                        <a:rPr lang="en-US" sz="800"/>
                        <a:t>not_(a)</a:t>
                      </a:r>
                    </a:p>
                  </a:txBody>
                  <a:tcPr marL="18484" marR="18484" marT="9242" marB="9242"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73937">
                <a:tc>
                  <a:txBody>
                    <a:bodyPr/>
                    <a:lstStyle/>
                    <a:p>
                      <a:pPr algn="l"/>
                      <a:r>
                        <a:rPr lang="en-US" sz="800"/>
                        <a:t>Positive</a:t>
                      </a:r>
                    </a:p>
                  </a:txBody>
                  <a:tcPr marL="18484" marR="18484" marT="9242" marB="9242"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a:r>
                        <a:rPr lang="en-US" sz="800" dirty="0"/>
                        <a:t>+ a</a:t>
                      </a:r>
                    </a:p>
                  </a:txBody>
                  <a:tcPr marL="18484" marR="18484" marT="9242" marB="9242"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a:r>
                        <a:rPr lang="en-US" sz="800"/>
                        <a:t>pos(a)</a:t>
                      </a:r>
                    </a:p>
                  </a:txBody>
                  <a:tcPr marL="18484" marR="18484" marT="9242" marB="9242"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73937">
                <a:tc>
                  <a:txBody>
                    <a:bodyPr/>
                    <a:lstStyle/>
                    <a:p>
                      <a:pPr algn="l"/>
                      <a:r>
                        <a:rPr lang="en-US" sz="800"/>
                        <a:t>Right Shift</a:t>
                      </a:r>
                    </a:p>
                  </a:txBody>
                  <a:tcPr marL="18484" marR="18484" marT="9242" marB="9242"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a:r>
                        <a:rPr lang="en-US" sz="800" dirty="0"/>
                        <a:t>a &gt;&gt; b</a:t>
                      </a:r>
                    </a:p>
                  </a:txBody>
                  <a:tcPr marL="18484" marR="18484" marT="9242" marB="9242"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a:r>
                        <a:rPr lang="en-US" sz="800"/>
                        <a:t>rshift(a, b)</a:t>
                      </a:r>
                    </a:p>
                  </a:txBody>
                  <a:tcPr marL="18484" marR="18484" marT="9242" marB="9242"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184842">
                <a:tc>
                  <a:txBody>
                    <a:bodyPr/>
                    <a:lstStyle/>
                    <a:p>
                      <a:pPr algn="l"/>
                      <a:r>
                        <a:rPr lang="en-US" sz="800"/>
                        <a:t>Slice Assignment</a:t>
                      </a:r>
                    </a:p>
                  </a:txBody>
                  <a:tcPr marL="18484" marR="18484" marT="9242" marB="9242"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a:r>
                        <a:rPr lang="en-US" sz="800" dirty="0" err="1"/>
                        <a:t>seq</a:t>
                      </a:r>
                      <a:r>
                        <a:rPr lang="en-US" sz="800" dirty="0"/>
                        <a:t>[i:j] = values</a:t>
                      </a:r>
                    </a:p>
                  </a:txBody>
                  <a:tcPr marL="18484" marR="18484" marT="9242" marB="9242"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a:r>
                        <a:rPr lang="en-US" sz="800"/>
                        <a:t>setitem(seq, slice(i, j), values)</a:t>
                      </a:r>
                    </a:p>
                  </a:txBody>
                  <a:tcPr marL="18484" marR="18484" marT="9242" marB="9242"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129390">
                <a:tc>
                  <a:txBody>
                    <a:bodyPr/>
                    <a:lstStyle/>
                    <a:p>
                      <a:pPr algn="l"/>
                      <a:r>
                        <a:rPr lang="en-US" sz="800"/>
                        <a:t>Slice Deletion</a:t>
                      </a:r>
                    </a:p>
                  </a:txBody>
                  <a:tcPr marL="18484" marR="18484" marT="9242" marB="9242"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a:r>
                        <a:rPr lang="en-US" sz="800"/>
                        <a:t>del seq[i:j]</a:t>
                      </a:r>
                    </a:p>
                  </a:txBody>
                  <a:tcPr marL="18484" marR="18484" marT="9242" marB="9242"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a:r>
                        <a:rPr lang="en-US" sz="800" dirty="0" err="1"/>
                        <a:t>delitem</a:t>
                      </a:r>
                      <a:r>
                        <a:rPr lang="en-US" sz="800" dirty="0"/>
                        <a:t>(</a:t>
                      </a:r>
                      <a:r>
                        <a:rPr lang="en-US" sz="800" dirty="0" err="1"/>
                        <a:t>seq</a:t>
                      </a:r>
                      <a:r>
                        <a:rPr lang="en-US" sz="800" dirty="0"/>
                        <a:t>, slice(</a:t>
                      </a:r>
                      <a:r>
                        <a:rPr lang="en-US" sz="800" dirty="0" err="1"/>
                        <a:t>i</a:t>
                      </a:r>
                      <a:r>
                        <a:rPr lang="en-US" sz="800" dirty="0"/>
                        <a:t>, j))</a:t>
                      </a:r>
                    </a:p>
                  </a:txBody>
                  <a:tcPr marL="18484" marR="18484" marT="9242" marB="9242"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129390">
                <a:tc>
                  <a:txBody>
                    <a:bodyPr/>
                    <a:lstStyle/>
                    <a:p>
                      <a:pPr algn="l"/>
                      <a:r>
                        <a:rPr lang="en-US" sz="800"/>
                        <a:t>Slicing</a:t>
                      </a:r>
                    </a:p>
                  </a:txBody>
                  <a:tcPr marL="18484" marR="18484" marT="9242" marB="9242"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a:r>
                        <a:rPr lang="en-US" sz="800"/>
                        <a:t>seq[i:j]</a:t>
                      </a:r>
                    </a:p>
                  </a:txBody>
                  <a:tcPr marL="18484" marR="18484" marT="9242" marB="9242"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a:r>
                        <a:rPr lang="en-US" sz="800" dirty="0" err="1"/>
                        <a:t>getitem</a:t>
                      </a:r>
                      <a:r>
                        <a:rPr lang="en-US" sz="800" dirty="0"/>
                        <a:t>(</a:t>
                      </a:r>
                      <a:r>
                        <a:rPr lang="en-US" sz="800" dirty="0" err="1"/>
                        <a:t>seq</a:t>
                      </a:r>
                      <a:r>
                        <a:rPr lang="en-US" sz="800" dirty="0"/>
                        <a:t>, slice(</a:t>
                      </a:r>
                      <a:r>
                        <a:rPr lang="en-US" sz="800" dirty="0" err="1"/>
                        <a:t>i</a:t>
                      </a:r>
                      <a:r>
                        <a:rPr lang="en-US" sz="800" dirty="0"/>
                        <a:t>, j))</a:t>
                      </a:r>
                    </a:p>
                  </a:txBody>
                  <a:tcPr marL="18484" marR="18484" marT="9242" marB="9242"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129390">
                <a:tc>
                  <a:txBody>
                    <a:bodyPr/>
                    <a:lstStyle/>
                    <a:p>
                      <a:pPr algn="l"/>
                      <a:r>
                        <a:rPr lang="en-US" sz="800"/>
                        <a:t>String Formatting</a:t>
                      </a:r>
                    </a:p>
                  </a:txBody>
                  <a:tcPr marL="18484" marR="18484" marT="9242" marB="9242"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a:r>
                        <a:rPr lang="en-US" sz="800"/>
                        <a:t>s % obj</a:t>
                      </a:r>
                    </a:p>
                  </a:txBody>
                  <a:tcPr marL="18484" marR="18484" marT="9242" marB="9242"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a:r>
                        <a:rPr lang="en-US" sz="800" dirty="0"/>
                        <a:t>mod(s, </a:t>
                      </a:r>
                      <a:r>
                        <a:rPr lang="en-US" sz="800" dirty="0" err="1"/>
                        <a:t>obj</a:t>
                      </a:r>
                      <a:r>
                        <a:rPr lang="en-US" sz="800" dirty="0"/>
                        <a:t>)</a:t>
                      </a:r>
                    </a:p>
                  </a:txBody>
                  <a:tcPr marL="18484" marR="18484" marT="9242" marB="9242"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73937">
                <a:tc>
                  <a:txBody>
                    <a:bodyPr/>
                    <a:lstStyle/>
                    <a:p>
                      <a:pPr algn="l"/>
                      <a:r>
                        <a:rPr lang="en-US" sz="800"/>
                        <a:t>Subtraction</a:t>
                      </a:r>
                    </a:p>
                  </a:txBody>
                  <a:tcPr marL="18484" marR="18484" marT="9242" marB="9242"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a:r>
                        <a:rPr lang="en-US" sz="800"/>
                        <a:t>a - b</a:t>
                      </a:r>
                    </a:p>
                  </a:txBody>
                  <a:tcPr marL="18484" marR="18484" marT="9242" marB="9242"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a:r>
                        <a:rPr lang="en-US" sz="800" dirty="0"/>
                        <a:t>sub(a, b)</a:t>
                      </a:r>
                    </a:p>
                  </a:txBody>
                  <a:tcPr marL="18484" marR="18484" marT="9242" marB="9242"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73937">
                <a:tc>
                  <a:txBody>
                    <a:bodyPr/>
                    <a:lstStyle/>
                    <a:p>
                      <a:pPr algn="l"/>
                      <a:r>
                        <a:rPr lang="en-US" sz="800"/>
                        <a:t>Truth Test</a:t>
                      </a:r>
                    </a:p>
                  </a:txBody>
                  <a:tcPr marL="18484" marR="18484" marT="9242" marB="9242"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a:r>
                        <a:rPr lang="en-US" sz="800"/>
                        <a:t>obj</a:t>
                      </a:r>
                    </a:p>
                  </a:txBody>
                  <a:tcPr marL="18484" marR="18484" marT="9242" marB="9242"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a:r>
                        <a:rPr lang="en-US" sz="800" dirty="0"/>
                        <a:t>truth(</a:t>
                      </a:r>
                      <a:r>
                        <a:rPr lang="en-US" sz="800" dirty="0" err="1"/>
                        <a:t>obj</a:t>
                      </a:r>
                      <a:r>
                        <a:rPr lang="en-US" sz="800" dirty="0"/>
                        <a:t>)</a:t>
                      </a:r>
                    </a:p>
                  </a:txBody>
                  <a:tcPr marL="18484" marR="18484" marT="9242" marB="9242"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73937">
                <a:tc>
                  <a:txBody>
                    <a:bodyPr/>
                    <a:lstStyle/>
                    <a:p>
                      <a:pPr algn="l"/>
                      <a:r>
                        <a:rPr lang="en-US" sz="800"/>
                        <a:t>Ordering</a:t>
                      </a:r>
                    </a:p>
                  </a:txBody>
                  <a:tcPr marL="18484" marR="18484" marT="9242" marB="9242"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a:r>
                        <a:rPr lang="en-US" sz="800"/>
                        <a:t>a &lt; b</a:t>
                      </a:r>
                    </a:p>
                  </a:txBody>
                  <a:tcPr marL="18484" marR="18484" marT="9242" marB="9242"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a:r>
                        <a:rPr lang="en-US" sz="800" dirty="0" err="1"/>
                        <a:t>lt</a:t>
                      </a:r>
                      <a:r>
                        <a:rPr lang="en-US" sz="800" dirty="0"/>
                        <a:t>(a, b)</a:t>
                      </a:r>
                    </a:p>
                  </a:txBody>
                  <a:tcPr marL="18484" marR="18484" marT="9242" marB="9242"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73937">
                <a:tc>
                  <a:txBody>
                    <a:bodyPr/>
                    <a:lstStyle/>
                    <a:p>
                      <a:pPr algn="l"/>
                      <a:r>
                        <a:rPr lang="en-US" sz="800"/>
                        <a:t>Ordering</a:t>
                      </a:r>
                    </a:p>
                  </a:txBody>
                  <a:tcPr marL="18484" marR="18484" marT="9242" marB="9242"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a:r>
                        <a:rPr lang="en-US" sz="800"/>
                        <a:t>a &lt;= b</a:t>
                      </a:r>
                    </a:p>
                  </a:txBody>
                  <a:tcPr marL="18484" marR="18484" marT="9242" marB="9242"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a:r>
                        <a:rPr lang="en-US" sz="800" dirty="0"/>
                        <a:t>le(a, b)</a:t>
                      </a:r>
                    </a:p>
                  </a:txBody>
                  <a:tcPr marL="18484" marR="18484" marT="9242" marB="9242"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73937">
                <a:tc>
                  <a:txBody>
                    <a:bodyPr/>
                    <a:lstStyle/>
                    <a:p>
                      <a:pPr algn="l"/>
                      <a:r>
                        <a:rPr lang="en-US" sz="800"/>
                        <a:t>Equality</a:t>
                      </a:r>
                    </a:p>
                  </a:txBody>
                  <a:tcPr marL="18484" marR="18484" marT="9242" marB="9242"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a:r>
                        <a:rPr lang="en-US" sz="800"/>
                        <a:t>a == b</a:t>
                      </a:r>
                    </a:p>
                  </a:txBody>
                  <a:tcPr marL="18484" marR="18484" marT="9242" marB="9242"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a:r>
                        <a:rPr lang="en-US" sz="800" dirty="0" err="1"/>
                        <a:t>eq</a:t>
                      </a:r>
                      <a:r>
                        <a:rPr lang="en-US" sz="800" dirty="0"/>
                        <a:t>(a, b)</a:t>
                      </a:r>
                    </a:p>
                  </a:txBody>
                  <a:tcPr marL="18484" marR="18484" marT="9242" marB="9242"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73937">
                <a:tc>
                  <a:txBody>
                    <a:bodyPr/>
                    <a:lstStyle/>
                    <a:p>
                      <a:pPr algn="l"/>
                      <a:r>
                        <a:rPr lang="en-US" sz="800"/>
                        <a:t>Difference</a:t>
                      </a:r>
                    </a:p>
                  </a:txBody>
                  <a:tcPr marL="18484" marR="18484" marT="9242" marB="9242"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a:r>
                        <a:rPr lang="en-US" sz="800"/>
                        <a:t>a != b</a:t>
                      </a:r>
                    </a:p>
                  </a:txBody>
                  <a:tcPr marL="18484" marR="18484" marT="9242" marB="9242"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a:r>
                        <a:rPr lang="en-US" sz="800" dirty="0"/>
                        <a:t>ne(a, b)</a:t>
                      </a:r>
                    </a:p>
                  </a:txBody>
                  <a:tcPr marL="18484" marR="18484" marT="9242" marB="9242"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73937">
                <a:tc>
                  <a:txBody>
                    <a:bodyPr/>
                    <a:lstStyle/>
                    <a:p>
                      <a:pPr algn="l"/>
                      <a:r>
                        <a:rPr lang="en-US" sz="800"/>
                        <a:t>Ordering</a:t>
                      </a:r>
                    </a:p>
                  </a:txBody>
                  <a:tcPr marL="18484" marR="18484" marT="9242" marB="9242"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a:r>
                        <a:rPr lang="en-US" sz="800"/>
                        <a:t>a &gt;= b</a:t>
                      </a:r>
                    </a:p>
                  </a:txBody>
                  <a:tcPr marL="18484" marR="18484" marT="9242" marB="9242"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a:r>
                        <a:rPr lang="en-US" sz="800" dirty="0" err="1"/>
                        <a:t>ge</a:t>
                      </a:r>
                      <a:r>
                        <a:rPr lang="en-US" sz="800" dirty="0"/>
                        <a:t>(a, b)</a:t>
                      </a:r>
                    </a:p>
                  </a:txBody>
                  <a:tcPr marL="18484" marR="18484" marT="9242" marB="9242"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73937">
                <a:tc>
                  <a:txBody>
                    <a:bodyPr/>
                    <a:lstStyle/>
                    <a:p>
                      <a:pPr algn="l"/>
                      <a:r>
                        <a:rPr lang="en-US" sz="800"/>
                        <a:t>Ordering</a:t>
                      </a:r>
                    </a:p>
                  </a:txBody>
                  <a:tcPr marL="18484" marR="18484" marT="9242" marB="9242"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a:r>
                        <a:rPr lang="en-US" sz="800"/>
                        <a:t>a &gt; b</a:t>
                      </a:r>
                    </a:p>
                  </a:txBody>
                  <a:tcPr marL="18484" marR="18484" marT="9242" marB="9242"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a:r>
                        <a:rPr lang="en-US" sz="800" dirty="0" err="1"/>
                        <a:t>gt</a:t>
                      </a:r>
                      <a:r>
                        <a:rPr lang="en-US" sz="800" dirty="0"/>
                        <a:t>(a, b)</a:t>
                      </a:r>
                    </a:p>
                  </a:txBody>
                  <a:tcPr marL="18484" marR="18484" marT="9242" marB="9242"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bl>
          </a:graphicData>
        </a:graphic>
      </p:graphicFrame>
      <p:sp>
        <p:nvSpPr>
          <p:cNvPr id="3" name="Title 2"/>
          <p:cNvSpPr>
            <a:spLocks noGrp="1"/>
          </p:cNvSpPr>
          <p:nvPr>
            <p:ph type="title"/>
          </p:nvPr>
        </p:nvSpPr>
        <p:spPr/>
        <p:txBody>
          <a:bodyPr/>
          <a:lstStyle/>
          <a:p>
            <a:endParaRPr lang="en-US" dirty="0"/>
          </a:p>
        </p:txBody>
      </p:sp>
      <p:sp>
        <p:nvSpPr>
          <p:cNvPr id="4" name="Content Placeholder 3"/>
          <p:cNvSpPr>
            <a:spLocks noGrp="1"/>
          </p:cNvSpPr>
          <p:nvPr>
            <p:ph sz="quarter" idx="10"/>
          </p:nvPr>
        </p:nvSpPr>
        <p:spPr/>
        <p:txBody>
          <a:bodyPr/>
          <a:lstStyle/>
          <a:p>
            <a:r>
              <a:rPr lang="en-US" smtClean="0">
                <a:hlinkClick r:id="rId2"/>
              </a:rPr>
              <a:t>https://docs.python.org/3/library/operator.html</a:t>
            </a:r>
            <a:endParaRPr lang="en-US" smtClean="0"/>
          </a:p>
          <a:p>
            <a:endParaRPr lang="en-US" dirty="0"/>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endParaRPr lang="en-US"/>
          </a:p>
        </p:txBody>
      </p:sp>
      <p:sp>
        <p:nvSpPr>
          <p:cNvPr id="3" name="Title 2"/>
          <p:cNvSpPr>
            <a:spLocks noGrp="1"/>
          </p:cNvSpPr>
          <p:nvPr>
            <p:ph type="title"/>
          </p:nvPr>
        </p:nvSpPr>
        <p:spPr/>
        <p:txBody>
          <a:bodyPr/>
          <a:lstStyle/>
          <a:p>
            <a:endParaRPr lang="en-US" dirty="0"/>
          </a:p>
        </p:txBody>
      </p:sp>
      <p:sp>
        <p:nvSpPr>
          <p:cNvPr id="4" name="Content Placeholder 3"/>
          <p:cNvSpPr>
            <a:spLocks noGrp="1"/>
          </p:cNvSpPr>
          <p:nvPr>
            <p:ph sz="quarter" idx="10"/>
          </p:nvPr>
        </p:nvSpPr>
        <p:spPr/>
        <p:txBody>
          <a:bodyPr/>
          <a:lstStyle/>
          <a:p>
            <a:r>
              <a:rPr lang="en-US" smtClean="0">
                <a:hlinkClick r:id="rId2"/>
              </a:rPr>
              <a:t>http://www.zhihu.com/question/30097211/answer/46785556</a:t>
            </a:r>
            <a:endParaRPr lang="en-US" smtClean="0"/>
          </a:p>
          <a:p>
            <a:endParaRPr lang="en-US"/>
          </a:p>
        </p:txBody>
      </p:sp>
      <p:pic>
        <p:nvPicPr>
          <p:cNvPr id="1026" name="Picture 2"/>
          <p:cNvPicPr>
            <a:picLocks noChangeAspect="1" noChangeArrowheads="1"/>
          </p:cNvPicPr>
          <p:nvPr/>
        </p:nvPicPr>
        <p:blipFill>
          <a:blip r:embed="rId3" cstate="print"/>
          <a:srcRect/>
          <a:stretch>
            <a:fillRect/>
          </a:stretch>
        </p:blipFill>
        <p:spPr bwMode="auto">
          <a:xfrm>
            <a:off x="2667000" y="152400"/>
            <a:ext cx="4191000" cy="411636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endParaRPr lang="en-US"/>
          </a:p>
        </p:txBody>
      </p:sp>
      <p:sp>
        <p:nvSpPr>
          <p:cNvPr id="3" name="Title 2"/>
          <p:cNvSpPr>
            <a:spLocks noGrp="1"/>
          </p:cNvSpPr>
          <p:nvPr>
            <p:ph type="title"/>
          </p:nvPr>
        </p:nvSpPr>
        <p:spPr/>
        <p:txBody>
          <a:bodyPr/>
          <a:lstStyle/>
          <a:p>
            <a:r>
              <a:rPr lang="en-US" altLang="zh-CN" smtClean="0"/>
              <a:t>With </a:t>
            </a:r>
            <a:endParaRPr lang="en-US"/>
          </a:p>
        </p:txBody>
      </p:sp>
      <p:sp>
        <p:nvSpPr>
          <p:cNvPr id="4" name="Content Placeholder 3"/>
          <p:cNvSpPr>
            <a:spLocks noGrp="1"/>
          </p:cNvSpPr>
          <p:nvPr>
            <p:ph sz="quarter" idx="10"/>
          </p:nvPr>
        </p:nvSpPr>
        <p:spPr/>
        <p:txBody>
          <a:bodyPr/>
          <a:lstStyle/>
          <a:p>
            <a:endParaRPr lang="en-US"/>
          </a:p>
        </p:txBody>
      </p:sp>
      <p:pic>
        <p:nvPicPr>
          <p:cNvPr id="1026" name="Picture 2"/>
          <p:cNvPicPr>
            <a:picLocks noChangeAspect="1" noChangeArrowheads="1"/>
          </p:cNvPicPr>
          <p:nvPr/>
        </p:nvPicPr>
        <p:blipFill>
          <a:blip r:embed="rId2" cstate="print"/>
          <a:srcRect/>
          <a:stretch>
            <a:fillRect/>
          </a:stretch>
        </p:blipFill>
        <p:spPr bwMode="auto">
          <a:xfrm>
            <a:off x="152400" y="914400"/>
            <a:ext cx="7162800" cy="1627647"/>
          </a:xfrm>
          <a:prstGeom prst="rect">
            <a:avLst/>
          </a:prstGeom>
          <a:noFill/>
          <a:ln w="9525">
            <a:noFill/>
            <a:miter lim="800000"/>
            <a:headEnd/>
            <a:tailEnd/>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endParaRPr lang="en-US" dirty="0"/>
          </a:p>
        </p:txBody>
      </p:sp>
      <p:sp>
        <p:nvSpPr>
          <p:cNvPr id="3" name="Title 2"/>
          <p:cNvSpPr>
            <a:spLocks noGrp="1"/>
          </p:cNvSpPr>
          <p:nvPr>
            <p:ph type="title"/>
          </p:nvPr>
        </p:nvSpPr>
        <p:spPr/>
        <p:txBody>
          <a:bodyPr/>
          <a:lstStyle/>
          <a:p>
            <a:r>
              <a:rPr lang="en-US" dirty="0" smtClean="0"/>
              <a:t>Python -- Class</a:t>
            </a:r>
            <a:endParaRPr lang="en-US" dirty="0"/>
          </a:p>
        </p:txBody>
      </p:sp>
      <p:sp>
        <p:nvSpPr>
          <p:cNvPr id="4" name="Content Placeholder 3"/>
          <p:cNvSpPr>
            <a:spLocks noGrp="1"/>
          </p:cNvSpPr>
          <p:nvPr>
            <p:ph sz="quarter" idx="10"/>
          </p:nvPr>
        </p:nvSpPr>
        <p:spPr/>
        <p:txBody>
          <a:bodyPr/>
          <a:lstStyle/>
          <a:p>
            <a:r>
              <a:rPr lang="en-US" dirty="0" smtClean="0">
                <a:hlinkClick r:id="rId2"/>
              </a:rPr>
              <a:t>https://segmentfault.com/a/1190000002611411</a:t>
            </a:r>
            <a:endParaRPr lang="en-US" dirty="0" smtClean="0"/>
          </a:p>
          <a:p>
            <a:endParaRPr lang="en-US" dirty="0"/>
          </a:p>
        </p:txBody>
      </p:sp>
      <p:pic>
        <p:nvPicPr>
          <p:cNvPr id="1026" name="Picture 2"/>
          <p:cNvPicPr>
            <a:picLocks noChangeAspect="1" noChangeArrowheads="1"/>
          </p:cNvPicPr>
          <p:nvPr/>
        </p:nvPicPr>
        <p:blipFill>
          <a:blip r:embed="rId3" cstate="print"/>
          <a:srcRect/>
          <a:stretch>
            <a:fillRect/>
          </a:stretch>
        </p:blipFill>
        <p:spPr bwMode="auto">
          <a:xfrm>
            <a:off x="228600" y="914400"/>
            <a:ext cx="3276600" cy="2904260"/>
          </a:xfrm>
          <a:prstGeom prst="rect">
            <a:avLst/>
          </a:prstGeom>
          <a:noFill/>
          <a:ln w="9525">
            <a:noFill/>
            <a:miter lim="800000"/>
            <a:headEnd/>
            <a:tailEnd/>
          </a:ln>
        </p:spPr>
      </p:pic>
      <p:pic>
        <p:nvPicPr>
          <p:cNvPr id="1027" name="Picture 3"/>
          <p:cNvPicPr>
            <a:picLocks noChangeAspect="1" noChangeArrowheads="1"/>
          </p:cNvPicPr>
          <p:nvPr/>
        </p:nvPicPr>
        <p:blipFill>
          <a:blip r:embed="rId4" cstate="print"/>
          <a:srcRect/>
          <a:stretch>
            <a:fillRect/>
          </a:stretch>
        </p:blipFill>
        <p:spPr bwMode="auto">
          <a:xfrm>
            <a:off x="3733800" y="0"/>
            <a:ext cx="3352799" cy="1268096"/>
          </a:xfrm>
          <a:prstGeom prst="rect">
            <a:avLst/>
          </a:prstGeom>
          <a:noFill/>
          <a:ln w="9525">
            <a:noFill/>
            <a:miter lim="800000"/>
            <a:headEnd/>
            <a:tailEnd/>
          </a:ln>
        </p:spPr>
      </p:pic>
      <p:pic>
        <p:nvPicPr>
          <p:cNvPr id="1028" name="Picture 4"/>
          <p:cNvPicPr>
            <a:picLocks noChangeAspect="1" noChangeArrowheads="1"/>
          </p:cNvPicPr>
          <p:nvPr/>
        </p:nvPicPr>
        <p:blipFill>
          <a:blip r:embed="rId5" cstate="print"/>
          <a:srcRect/>
          <a:stretch>
            <a:fillRect/>
          </a:stretch>
        </p:blipFill>
        <p:spPr bwMode="auto">
          <a:xfrm>
            <a:off x="3581400" y="1447800"/>
            <a:ext cx="3733800" cy="2542540"/>
          </a:xfrm>
          <a:prstGeom prst="rect">
            <a:avLst/>
          </a:prstGeom>
          <a:noFill/>
          <a:ln w="9525">
            <a:noFill/>
            <a:miter lim="800000"/>
            <a:headEnd/>
            <a:tailEnd/>
          </a:ln>
        </p:spPr>
      </p:pic>
      <p:pic>
        <p:nvPicPr>
          <p:cNvPr id="1029" name="Picture 5"/>
          <p:cNvPicPr>
            <a:picLocks noChangeAspect="1" noChangeArrowheads="1"/>
          </p:cNvPicPr>
          <p:nvPr/>
        </p:nvPicPr>
        <p:blipFill>
          <a:blip r:embed="rId6" cstate="print"/>
          <a:srcRect/>
          <a:stretch>
            <a:fillRect/>
          </a:stretch>
        </p:blipFill>
        <p:spPr bwMode="auto">
          <a:xfrm>
            <a:off x="457200" y="3810000"/>
            <a:ext cx="5572125" cy="64792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endParaRPr lang="en-US"/>
          </a:p>
        </p:txBody>
      </p:sp>
      <p:sp>
        <p:nvSpPr>
          <p:cNvPr id="3" name="Title 2"/>
          <p:cNvSpPr>
            <a:spLocks noGrp="1"/>
          </p:cNvSpPr>
          <p:nvPr>
            <p:ph type="title"/>
          </p:nvPr>
        </p:nvSpPr>
        <p:spPr/>
        <p:txBody>
          <a:bodyPr/>
          <a:lstStyle/>
          <a:p>
            <a:endParaRPr lang="en-US"/>
          </a:p>
        </p:txBody>
      </p:sp>
      <p:sp>
        <p:nvSpPr>
          <p:cNvPr id="4" name="Content Placeholder 3"/>
          <p:cNvSpPr>
            <a:spLocks noGrp="1"/>
          </p:cNvSpPr>
          <p:nvPr>
            <p:ph sz="quarter" idx="10"/>
          </p:nvPr>
        </p:nvSpPr>
        <p:spPr/>
        <p:txBody>
          <a:bodyPr/>
          <a:lstStyle/>
          <a:p>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r>
              <a:rPr lang="zh-CN" altLang="en-US" dirty="0" smtClean="0"/>
              <a:t>函数内部的变量名如果第一次出现，且出现在</a:t>
            </a:r>
            <a:r>
              <a:rPr lang="en-US" altLang="zh-CN" dirty="0" smtClean="0"/>
              <a:t>=</a:t>
            </a:r>
            <a:r>
              <a:rPr lang="zh-CN" altLang="en-US" dirty="0" smtClean="0"/>
              <a:t>前面，即被视为定义一个局部变量，不管全局域中有没有用到该变量名，函数中使用的将是局部变量，例如：</a:t>
            </a:r>
            <a:endParaRPr lang="en-US" altLang="zh-CN" dirty="0" smtClean="0"/>
          </a:p>
          <a:p>
            <a:r>
              <a:rPr lang="zh-CN" altLang="en-US" dirty="0" smtClean="0"/>
              <a:t>如果使用的变量在全局域中有定义，在局部域中也有定义，则默认会使用局部变量。</a:t>
            </a:r>
            <a:endParaRPr lang="en-US" altLang="zh-CN" dirty="0" smtClean="0"/>
          </a:p>
          <a:p>
            <a:r>
              <a:rPr lang="zh-CN" altLang="en-US" dirty="0" smtClean="0"/>
              <a:t>在函数中，如果想给全局变量赋值，则需要用关键字</a:t>
            </a:r>
            <a:r>
              <a:rPr lang="en-US" altLang="zh-CN" dirty="0" smtClean="0"/>
              <a:t>global</a:t>
            </a:r>
            <a:r>
              <a:rPr lang="zh-CN" altLang="en-US" dirty="0" smtClean="0"/>
              <a:t>申明</a:t>
            </a:r>
            <a:endParaRPr lang="en-US" dirty="0"/>
          </a:p>
        </p:txBody>
      </p:sp>
      <p:sp>
        <p:nvSpPr>
          <p:cNvPr id="3" name="Title 2"/>
          <p:cNvSpPr>
            <a:spLocks noGrp="1"/>
          </p:cNvSpPr>
          <p:nvPr>
            <p:ph type="title"/>
          </p:nvPr>
        </p:nvSpPr>
        <p:spPr/>
        <p:txBody>
          <a:bodyPr/>
          <a:lstStyle/>
          <a:p>
            <a:r>
              <a:rPr lang="en-US" altLang="zh-CN" dirty="0" smtClean="0"/>
              <a:t>Python global </a:t>
            </a:r>
            <a:r>
              <a:rPr lang="en-US" altLang="zh-CN" smtClean="0"/>
              <a:t>var</a:t>
            </a:r>
            <a:endParaRPr lang="en-US"/>
          </a:p>
        </p:txBody>
      </p:sp>
      <p:sp>
        <p:nvSpPr>
          <p:cNvPr id="4" name="Content Placeholder 3"/>
          <p:cNvSpPr>
            <a:spLocks noGrp="1"/>
          </p:cNvSpPr>
          <p:nvPr>
            <p:ph sz="quarter" idx="10"/>
          </p:nvPr>
        </p:nvSpPr>
        <p:spPr/>
        <p:txBody>
          <a:bodyPr/>
          <a:lstStyle/>
          <a:p>
            <a:r>
              <a:rPr lang="en-US" dirty="0" smtClean="0">
                <a:hlinkClick r:id="rId2"/>
              </a:rPr>
              <a:t>http://blog.csdn.net/dongtingzhizi/article/details/8973569</a:t>
            </a:r>
            <a:endParaRPr lang="en-US" dirty="0" smtClean="0"/>
          </a:p>
          <a:p>
            <a:endParaRPr lang="en-US" dirty="0"/>
          </a:p>
        </p:txBody>
      </p:sp>
      <p:pic>
        <p:nvPicPr>
          <p:cNvPr id="1026" name="Picture 2"/>
          <p:cNvPicPr>
            <a:picLocks noChangeAspect="1" noChangeArrowheads="1"/>
          </p:cNvPicPr>
          <p:nvPr/>
        </p:nvPicPr>
        <p:blipFill>
          <a:blip r:embed="rId3" cstate="print"/>
          <a:srcRect/>
          <a:stretch>
            <a:fillRect/>
          </a:stretch>
        </p:blipFill>
        <p:spPr bwMode="auto">
          <a:xfrm>
            <a:off x="5638800" y="2286000"/>
            <a:ext cx="1381125" cy="1426490"/>
          </a:xfrm>
          <a:prstGeom prst="rect">
            <a:avLst/>
          </a:prstGeom>
          <a:noFill/>
          <a:ln w="9525">
            <a:noFill/>
            <a:miter lim="800000"/>
            <a:headEnd/>
            <a:tailEnd/>
          </a:ln>
        </p:spPr>
      </p:pic>
      <p:pic>
        <p:nvPicPr>
          <p:cNvPr id="1027" name="Picture 3"/>
          <p:cNvPicPr>
            <a:picLocks noChangeAspect="1" noChangeArrowheads="1"/>
          </p:cNvPicPr>
          <p:nvPr/>
        </p:nvPicPr>
        <p:blipFill>
          <a:blip r:embed="rId4" cstate="print"/>
          <a:srcRect/>
          <a:stretch>
            <a:fillRect/>
          </a:stretch>
        </p:blipFill>
        <p:spPr bwMode="auto">
          <a:xfrm>
            <a:off x="380999" y="1981200"/>
            <a:ext cx="4585327" cy="1600200"/>
          </a:xfrm>
          <a:prstGeom prst="rect">
            <a:avLst/>
          </a:prstGeom>
          <a:noFill/>
          <a:ln w="9525">
            <a:noFill/>
            <a:miter lim="800000"/>
            <a:headEnd/>
            <a:tailEnd/>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endParaRPr lang="en-US"/>
          </a:p>
        </p:txBody>
      </p:sp>
      <p:sp>
        <p:nvSpPr>
          <p:cNvPr id="3" name="Title 2"/>
          <p:cNvSpPr>
            <a:spLocks noGrp="1"/>
          </p:cNvSpPr>
          <p:nvPr>
            <p:ph type="title"/>
          </p:nvPr>
        </p:nvSpPr>
        <p:spPr/>
        <p:txBody>
          <a:bodyPr>
            <a:normAutofit/>
          </a:bodyPr>
          <a:lstStyle/>
          <a:p>
            <a:r>
              <a:rPr lang="en-US" dirty="0" smtClean="0"/>
              <a:t>Python – Class– </a:t>
            </a:r>
            <a:br>
              <a:rPr lang="en-US" dirty="0" smtClean="0"/>
            </a:br>
            <a:r>
              <a:rPr lang="en-US" sz="900" dirty="0" smtClean="0"/>
              <a:t>&lt;</a:t>
            </a:r>
            <a:r>
              <a:rPr lang="zh-CN" altLang="en-US" sz="900" dirty="0" smtClean="0"/>
              <a:t>理解</a:t>
            </a:r>
            <a:r>
              <a:rPr lang="en-US" altLang="zh-CN" sz="900" dirty="0" smtClean="0"/>
              <a:t>self</a:t>
            </a:r>
            <a:r>
              <a:rPr lang="zh-CN" altLang="en-US" sz="900" dirty="0" smtClean="0"/>
              <a:t>，理解</a:t>
            </a:r>
            <a:r>
              <a:rPr lang="en-US" altLang="zh-CN" sz="900" dirty="0" smtClean="0"/>
              <a:t>global</a:t>
            </a:r>
            <a:r>
              <a:rPr lang="zh-CN" altLang="en-US" sz="900" dirty="0" smtClean="0"/>
              <a:t>和</a:t>
            </a:r>
            <a:r>
              <a:rPr lang="en-US" altLang="zh-CN" sz="900" dirty="0" smtClean="0"/>
              <a:t>local </a:t>
            </a:r>
            <a:r>
              <a:rPr lang="zh-CN" altLang="en-US" sz="900" dirty="0" smtClean="0"/>
              <a:t>变量，实例对象覆盖</a:t>
            </a:r>
            <a:r>
              <a:rPr lang="en-US" sz="900" dirty="0" smtClean="0"/>
              <a:t>&gt;</a:t>
            </a:r>
            <a:endParaRPr lang="en-US" sz="900" dirty="0"/>
          </a:p>
        </p:txBody>
      </p:sp>
      <p:sp>
        <p:nvSpPr>
          <p:cNvPr id="4" name="Content Placeholder 3"/>
          <p:cNvSpPr>
            <a:spLocks noGrp="1"/>
          </p:cNvSpPr>
          <p:nvPr>
            <p:ph sz="quarter" idx="10"/>
          </p:nvPr>
        </p:nvSpPr>
        <p:spPr/>
        <p:txBody>
          <a:bodyPr>
            <a:normAutofit lnSpcReduction="10000"/>
          </a:bodyPr>
          <a:lstStyle/>
          <a:p>
            <a:endParaRPr lang="en-US" dirty="0" smtClean="0">
              <a:hlinkClick r:id="rId3"/>
            </a:endParaRPr>
          </a:p>
          <a:p>
            <a:endParaRPr lang="en-US" dirty="0" smtClean="0">
              <a:hlinkClick r:id="rId3"/>
            </a:endParaRPr>
          </a:p>
          <a:p>
            <a:endParaRPr lang="en-US" dirty="0" smtClean="0">
              <a:hlinkClick r:id="rId3"/>
            </a:endParaRPr>
          </a:p>
          <a:p>
            <a:endParaRPr lang="en-US" dirty="0" smtClean="0">
              <a:hlinkClick r:id="rId3"/>
            </a:endParaRPr>
          </a:p>
          <a:p>
            <a:r>
              <a:rPr lang="en-US" dirty="0" smtClean="0">
                <a:hlinkClick r:id="rId3"/>
              </a:rPr>
              <a:t>http://www.runoob.com/python/python-object.html</a:t>
            </a:r>
            <a:endParaRPr lang="en-US" dirty="0" smtClean="0"/>
          </a:p>
          <a:p>
            <a:endParaRPr lang="en-US" dirty="0"/>
          </a:p>
        </p:txBody>
      </p:sp>
      <p:pic>
        <p:nvPicPr>
          <p:cNvPr id="2050" name="Picture 2"/>
          <p:cNvPicPr>
            <a:picLocks noChangeAspect="1" noChangeArrowheads="1"/>
          </p:cNvPicPr>
          <p:nvPr/>
        </p:nvPicPr>
        <p:blipFill>
          <a:blip r:embed="rId4" cstate="print"/>
          <a:srcRect/>
          <a:stretch>
            <a:fillRect/>
          </a:stretch>
        </p:blipFill>
        <p:spPr bwMode="auto">
          <a:xfrm>
            <a:off x="381000" y="990600"/>
            <a:ext cx="3490913" cy="3355406"/>
          </a:xfrm>
          <a:prstGeom prst="rect">
            <a:avLst/>
          </a:prstGeom>
          <a:noFill/>
          <a:ln w="9525">
            <a:noFill/>
            <a:miter lim="800000"/>
            <a:headEnd/>
            <a:tailEnd/>
          </a:ln>
        </p:spPr>
      </p:pic>
      <p:pic>
        <p:nvPicPr>
          <p:cNvPr id="2051" name="Picture 3"/>
          <p:cNvPicPr>
            <a:picLocks noChangeAspect="1" noChangeArrowheads="1"/>
          </p:cNvPicPr>
          <p:nvPr/>
        </p:nvPicPr>
        <p:blipFill>
          <a:blip r:embed="rId5" cstate="print"/>
          <a:srcRect/>
          <a:stretch>
            <a:fillRect/>
          </a:stretch>
        </p:blipFill>
        <p:spPr bwMode="auto">
          <a:xfrm>
            <a:off x="3962401" y="1066801"/>
            <a:ext cx="2452640" cy="914399"/>
          </a:xfrm>
          <a:prstGeom prst="rect">
            <a:avLst/>
          </a:prstGeom>
          <a:noFill/>
          <a:ln w="9525">
            <a:noFill/>
            <a:miter lim="800000"/>
            <a:headEnd/>
            <a:tailEnd/>
          </a:ln>
        </p:spPr>
      </p:pic>
      <p:pic>
        <p:nvPicPr>
          <p:cNvPr id="2052" name="Picture 4"/>
          <p:cNvPicPr>
            <a:picLocks noChangeAspect="1" noChangeArrowheads="1"/>
          </p:cNvPicPr>
          <p:nvPr/>
        </p:nvPicPr>
        <p:blipFill>
          <a:blip r:embed="rId6" cstate="print"/>
          <a:srcRect/>
          <a:stretch>
            <a:fillRect/>
          </a:stretch>
        </p:blipFill>
        <p:spPr bwMode="auto">
          <a:xfrm>
            <a:off x="3962400" y="2209800"/>
            <a:ext cx="2457450" cy="933450"/>
          </a:xfrm>
          <a:prstGeom prst="rect">
            <a:avLst/>
          </a:prstGeom>
          <a:noFill/>
          <a:ln w="9525">
            <a:noFill/>
            <a:miter lim="800000"/>
            <a:headEnd/>
            <a:tailEnd/>
          </a:ln>
        </p:spPr>
      </p:pic>
      <p:pic>
        <p:nvPicPr>
          <p:cNvPr id="2053" name="Picture 5"/>
          <p:cNvPicPr>
            <a:picLocks noChangeAspect="1" noChangeArrowheads="1"/>
          </p:cNvPicPr>
          <p:nvPr/>
        </p:nvPicPr>
        <p:blipFill>
          <a:blip r:embed="rId7" cstate="print"/>
          <a:srcRect/>
          <a:stretch>
            <a:fillRect/>
          </a:stretch>
        </p:blipFill>
        <p:spPr bwMode="auto">
          <a:xfrm>
            <a:off x="3962400" y="3200400"/>
            <a:ext cx="2438400" cy="995265"/>
          </a:xfrm>
          <a:prstGeom prst="rect">
            <a:avLst/>
          </a:prstGeom>
          <a:noFill/>
          <a:ln w="9525">
            <a:noFill/>
            <a:miter lim="800000"/>
            <a:headEnd/>
            <a:tailEnd/>
          </a:ln>
        </p:spPr>
      </p:pic>
      <p:pic>
        <p:nvPicPr>
          <p:cNvPr id="2054" name="Picture 6"/>
          <p:cNvPicPr>
            <a:picLocks noChangeAspect="1" noChangeArrowheads="1"/>
          </p:cNvPicPr>
          <p:nvPr/>
        </p:nvPicPr>
        <p:blipFill>
          <a:blip r:embed="rId8" cstate="print"/>
          <a:srcRect/>
          <a:stretch>
            <a:fillRect/>
          </a:stretch>
        </p:blipFill>
        <p:spPr bwMode="auto">
          <a:xfrm>
            <a:off x="381000" y="4419600"/>
            <a:ext cx="2645789" cy="6096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endParaRPr lang="en-US" dirty="0"/>
          </a:p>
        </p:txBody>
      </p:sp>
      <p:sp>
        <p:nvSpPr>
          <p:cNvPr id="3" name="Title 2"/>
          <p:cNvSpPr>
            <a:spLocks noGrp="1"/>
          </p:cNvSpPr>
          <p:nvPr>
            <p:ph type="title"/>
          </p:nvPr>
        </p:nvSpPr>
        <p:spPr/>
        <p:txBody>
          <a:bodyPr>
            <a:normAutofit fontScale="90000"/>
          </a:bodyPr>
          <a:lstStyle/>
          <a:p>
            <a:r>
              <a:rPr lang="zh-CN" altLang="en-US" dirty="0" smtClean="0"/>
              <a:t>类的多态性</a:t>
            </a:r>
            <a:r>
              <a:rPr lang="en-US" altLang="zh-CN" dirty="0" smtClean="0"/>
              <a:t/>
            </a:r>
            <a:br>
              <a:rPr lang="en-US" altLang="zh-CN" dirty="0" smtClean="0"/>
            </a:br>
            <a:endParaRPr lang="en-US" dirty="0"/>
          </a:p>
        </p:txBody>
      </p:sp>
      <p:sp>
        <p:nvSpPr>
          <p:cNvPr id="4" name="Content Placeholder 3"/>
          <p:cNvSpPr>
            <a:spLocks noGrp="1"/>
          </p:cNvSpPr>
          <p:nvPr>
            <p:ph sz="quarter" idx="10"/>
          </p:nvPr>
        </p:nvSpPr>
        <p:spPr/>
        <p:txBody>
          <a:bodyPr/>
          <a:lstStyle/>
          <a:p>
            <a:endParaRPr lang="en-US"/>
          </a:p>
        </p:txBody>
      </p:sp>
      <p:pic>
        <p:nvPicPr>
          <p:cNvPr id="3074" name="Picture 2"/>
          <p:cNvPicPr>
            <a:picLocks noChangeAspect="1" noChangeArrowheads="1"/>
          </p:cNvPicPr>
          <p:nvPr/>
        </p:nvPicPr>
        <p:blipFill>
          <a:blip r:embed="rId2" cstate="print"/>
          <a:srcRect/>
          <a:stretch>
            <a:fillRect/>
          </a:stretch>
        </p:blipFill>
        <p:spPr bwMode="auto">
          <a:xfrm>
            <a:off x="2895600" y="1066800"/>
            <a:ext cx="2068689" cy="4296508"/>
          </a:xfrm>
          <a:prstGeom prst="rect">
            <a:avLst/>
          </a:prstGeom>
          <a:noFill/>
          <a:ln w="9525">
            <a:noFill/>
            <a:miter lim="800000"/>
            <a:headEnd/>
            <a:tailEnd/>
          </a:ln>
        </p:spPr>
      </p:pic>
      <p:pic>
        <p:nvPicPr>
          <p:cNvPr id="3075" name="Picture 3"/>
          <p:cNvPicPr>
            <a:picLocks noChangeAspect="1" noChangeArrowheads="1"/>
          </p:cNvPicPr>
          <p:nvPr/>
        </p:nvPicPr>
        <p:blipFill>
          <a:blip r:embed="rId3" cstate="print"/>
          <a:srcRect/>
          <a:stretch>
            <a:fillRect/>
          </a:stretch>
        </p:blipFill>
        <p:spPr bwMode="auto">
          <a:xfrm>
            <a:off x="381000" y="1981200"/>
            <a:ext cx="1700536" cy="1371600"/>
          </a:xfrm>
          <a:prstGeom prst="rect">
            <a:avLst/>
          </a:prstGeom>
          <a:noFill/>
          <a:ln w="9525">
            <a:noFill/>
            <a:miter lim="800000"/>
            <a:headEnd/>
            <a:tailEnd/>
          </a:ln>
        </p:spPr>
      </p:pic>
      <p:pic>
        <p:nvPicPr>
          <p:cNvPr id="3076" name="Picture 4"/>
          <p:cNvPicPr>
            <a:picLocks noChangeAspect="1" noChangeArrowheads="1"/>
          </p:cNvPicPr>
          <p:nvPr/>
        </p:nvPicPr>
        <p:blipFill>
          <a:blip r:embed="rId4" cstate="print"/>
          <a:srcRect/>
          <a:stretch>
            <a:fillRect/>
          </a:stretch>
        </p:blipFill>
        <p:spPr bwMode="auto">
          <a:xfrm>
            <a:off x="4879598" y="2795587"/>
            <a:ext cx="2435602" cy="2690813"/>
          </a:xfrm>
          <a:prstGeom prst="rect">
            <a:avLst/>
          </a:prstGeom>
          <a:noFill/>
          <a:ln w="9525">
            <a:noFill/>
            <a:miter lim="800000"/>
            <a:headEnd/>
            <a:tailEnd/>
          </a:ln>
        </p:spPr>
      </p:pic>
      <p:pic>
        <p:nvPicPr>
          <p:cNvPr id="3077" name="Picture 5"/>
          <p:cNvPicPr>
            <a:picLocks noChangeAspect="1" noChangeArrowheads="1"/>
          </p:cNvPicPr>
          <p:nvPr/>
        </p:nvPicPr>
        <p:blipFill>
          <a:blip r:embed="rId5" cstate="print"/>
          <a:srcRect/>
          <a:stretch>
            <a:fillRect/>
          </a:stretch>
        </p:blipFill>
        <p:spPr bwMode="auto">
          <a:xfrm>
            <a:off x="4953562" y="0"/>
            <a:ext cx="2361638" cy="2805113"/>
          </a:xfrm>
          <a:prstGeom prst="rect">
            <a:avLst/>
          </a:prstGeom>
          <a:noFill/>
          <a:ln w="9525">
            <a:noFill/>
            <a:miter lim="800000"/>
            <a:headEnd/>
            <a:tailEnd/>
          </a:ln>
        </p:spPr>
      </p:pic>
      <p:pic>
        <p:nvPicPr>
          <p:cNvPr id="3079" name="Picture 7"/>
          <p:cNvPicPr>
            <a:picLocks noChangeAspect="1" noChangeArrowheads="1"/>
          </p:cNvPicPr>
          <p:nvPr/>
        </p:nvPicPr>
        <p:blipFill>
          <a:blip r:embed="rId6" cstate="print"/>
          <a:srcRect/>
          <a:stretch>
            <a:fillRect/>
          </a:stretch>
        </p:blipFill>
        <p:spPr bwMode="auto">
          <a:xfrm>
            <a:off x="0" y="533400"/>
            <a:ext cx="2871154" cy="12192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13890</TotalTime>
  <Words>4733</Words>
  <Application>Microsoft Office PowerPoint</Application>
  <PresentationFormat>Custom</PresentationFormat>
  <Paragraphs>295</Paragraphs>
  <Slides>60</Slides>
  <Notes>1</Notes>
  <HiddenSlides>0</HiddenSlides>
  <MMClips>0</MMClips>
  <ScaleCrop>false</ScaleCrop>
  <HeadingPairs>
    <vt:vector size="4" baseType="variant">
      <vt:variant>
        <vt:lpstr>Theme</vt:lpstr>
      </vt:variant>
      <vt:variant>
        <vt:i4>1</vt:i4>
      </vt:variant>
      <vt:variant>
        <vt:lpstr>Slide Titles</vt:lpstr>
      </vt:variant>
      <vt:variant>
        <vt:i4>60</vt:i4>
      </vt:variant>
    </vt:vector>
  </HeadingPairs>
  <TitlesOfParts>
    <vt:vector size="61" baseType="lpstr">
      <vt:lpstr>Origin</vt:lpstr>
      <vt:lpstr>Python for zhc</vt:lpstr>
      <vt:lpstr>Python 风格指南 </vt:lpstr>
      <vt:lpstr>Python--0</vt:lpstr>
      <vt:lpstr>具体如何声明python文件编码</vt:lpstr>
      <vt:lpstr>理解Python中的if __name__=='__main__'</vt:lpstr>
      <vt:lpstr>Python -- Class</vt:lpstr>
      <vt:lpstr>Python global var</vt:lpstr>
      <vt:lpstr>Python – Class–  &lt;理解self，理解global和local 变量，实例对象覆盖&gt;</vt:lpstr>
      <vt:lpstr>类的多态性 </vt:lpstr>
      <vt:lpstr>类的属性和方法</vt:lpstr>
      <vt:lpstr>@修饰符作用</vt:lpstr>
      <vt:lpstr>@property</vt:lpstr>
      <vt:lpstr>Python 中的 classmethod 和 staticmethod 有什么具体用途？</vt:lpstr>
      <vt:lpstr>如何在Python中使用static、class、abstract方法（权威指南）</vt:lpstr>
      <vt:lpstr>Python 中的 classmethod 和 staticmethod 有什么具体用途？</vt:lpstr>
      <vt:lpstr>Python 中的 classmethod 和 staticmethod 有什么具体用途？</vt:lpstr>
      <vt:lpstr>Python 中的 classmethod 和 staticmethod 有什么具体用途？</vt:lpstr>
      <vt:lpstr>Python 中的 classmethod 和 staticmethod 有什么具体用途？</vt:lpstr>
      <vt:lpstr>使用python解释设计模式</vt:lpstr>
      <vt:lpstr>使用python解释设计模式</vt:lpstr>
      <vt:lpstr>使用python解释设计模式</vt:lpstr>
      <vt:lpstr>《大话设计模式》Python版代码实现</vt:lpstr>
      <vt:lpstr>《大话设计模式》Python版代码实现</vt:lpstr>
      <vt:lpstr>《大话设计模式》Python版代码实现</vt:lpstr>
      <vt:lpstr>《大话设计模式》Python版代码实现</vt:lpstr>
      <vt:lpstr>《大话设计模式》Python版代码实现</vt:lpstr>
      <vt:lpstr>Slide 27</vt:lpstr>
      <vt:lpstr>python 抽象类、抽象方法的实现</vt:lpstr>
      <vt:lpstr>函数式编程</vt:lpstr>
      <vt:lpstr>Python – map/reduce</vt:lpstr>
      <vt:lpstr>Python 异常处理</vt:lpstr>
      <vt:lpstr>Python 线程</vt:lpstr>
      <vt:lpstr>Python 线程--我是一个线程</vt:lpstr>
      <vt:lpstr>Python 线程--我是一个线程</vt:lpstr>
      <vt:lpstr>Python 线程</vt:lpstr>
      <vt:lpstr>Process -- Fork</vt:lpstr>
      <vt:lpstr>Process -- Pool</vt:lpstr>
      <vt:lpstr>Process--进程间通信</vt:lpstr>
      <vt:lpstr>分布式进程</vt:lpstr>
      <vt:lpstr>分布式进程 </vt:lpstr>
      <vt:lpstr> python Queue模块</vt:lpstr>
      <vt:lpstr>Slide 42</vt:lpstr>
      <vt:lpstr>Slide 43</vt:lpstr>
      <vt:lpstr>TensorFlow</vt:lpstr>
      <vt:lpstr>Python关键字yield的解释、</vt:lpstr>
      <vt:lpstr>Slide 46</vt:lpstr>
      <vt:lpstr>Slide 47</vt:lpstr>
      <vt:lpstr>Slide 48</vt:lpstr>
      <vt:lpstr>回调函数</vt:lpstr>
      <vt:lpstr>Slide 50</vt:lpstr>
      <vt:lpstr>Cookie  ?  Session ?</vt:lpstr>
      <vt:lpstr>Slide 52</vt:lpstr>
      <vt:lpstr>TensorFlow</vt:lpstr>
      <vt:lpstr>Slide 54</vt:lpstr>
      <vt:lpstr>Slide 55</vt:lpstr>
      <vt:lpstr>softmax</vt:lpstr>
      <vt:lpstr>Slide 57</vt:lpstr>
      <vt:lpstr>Slide 58</vt:lpstr>
      <vt:lpstr>With </vt:lpstr>
      <vt:lpstr>Slide 60</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SidAskary</dc:creator>
  <cp:lastModifiedBy>s80035896</cp:lastModifiedBy>
  <cp:revision>383</cp:revision>
  <dcterms:created xsi:type="dcterms:W3CDTF">2006-08-16T00:00:00Z</dcterms:created>
  <dcterms:modified xsi:type="dcterms:W3CDTF">2017-03-22T00:58:29Z</dcterms:modified>
</cp:coreProperties>
</file>